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3" r:id="rId5"/>
    <p:sldMasterId id="2147483685" r:id="rId6"/>
    <p:sldMasterId id="2147483660" r:id="rId7"/>
  </p:sldMasterIdLst>
  <p:notesMasterIdLst>
    <p:notesMasterId r:id="rId21"/>
  </p:notesMasterIdLst>
  <p:handoutMasterIdLst>
    <p:handoutMasterId r:id="rId22"/>
  </p:handoutMasterIdLst>
  <p:sldIdLst>
    <p:sldId id="298" r:id="rId8"/>
    <p:sldId id="279" r:id="rId9"/>
    <p:sldId id="280" r:id="rId10"/>
    <p:sldId id="268" r:id="rId11"/>
    <p:sldId id="282" r:id="rId12"/>
    <p:sldId id="290" r:id="rId13"/>
    <p:sldId id="291" r:id="rId14"/>
    <p:sldId id="296" r:id="rId15"/>
    <p:sldId id="294" r:id="rId16"/>
    <p:sldId id="295" r:id="rId17"/>
    <p:sldId id="297" r:id="rId18"/>
    <p:sldId id="289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8B008B"/>
    <a:srgbClr val="FFDEAD"/>
    <a:srgbClr val="F4A460"/>
    <a:srgbClr val="D2691E"/>
    <a:srgbClr val="A52A2A"/>
    <a:srgbClr val="D8BFD8"/>
    <a:srgbClr val="DDA0DD"/>
    <a:srgbClr val="EE82EE"/>
    <a:srgbClr val="BA5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2EA80B-3635-4E80-A6FE-70CD64DD83F0}" v="1" dt="2024-12-04T16:46:02.2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ітлий стиль 1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Світлий стиль 1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2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yna Semytska" userId="a3d2e4e7-b9ff-45b1-8635-20d07c4ce47e" providerId="ADAL" clId="{222EA80B-3635-4E80-A6FE-70CD64DD83F0}"/>
    <pc:docChg chg="undo custSel addSld delSld modSld">
      <pc:chgData name="Halyna Semytska" userId="a3d2e4e7-b9ff-45b1-8635-20d07c4ce47e" providerId="ADAL" clId="{222EA80B-3635-4E80-A6FE-70CD64DD83F0}" dt="2024-12-04T16:47:39.378" v="10" actId="47"/>
      <pc:docMkLst>
        <pc:docMk/>
      </pc:docMkLst>
      <pc:sldChg chg="delSp del mod">
        <pc:chgData name="Halyna Semytska" userId="a3d2e4e7-b9ff-45b1-8635-20d07c4ce47e" providerId="ADAL" clId="{222EA80B-3635-4E80-A6FE-70CD64DD83F0}" dt="2024-12-04T16:47:39.378" v="10" actId="47"/>
        <pc:sldMkLst>
          <pc:docMk/>
          <pc:sldMk cId="3313774339" sldId="262"/>
        </pc:sldMkLst>
        <pc:picChg chg="del">
          <ac:chgData name="Halyna Semytska" userId="a3d2e4e7-b9ff-45b1-8635-20d07c4ce47e" providerId="ADAL" clId="{222EA80B-3635-4E80-A6FE-70CD64DD83F0}" dt="2024-12-04T16:45:38.725" v="0" actId="478"/>
          <ac:picMkLst>
            <pc:docMk/>
            <pc:sldMk cId="3313774339" sldId="262"/>
            <ac:picMk id="5" creationId="{A2C459EF-88E5-4DC1-EDF8-F6CD0FFC5F45}"/>
          </ac:picMkLst>
        </pc:picChg>
      </pc:sldChg>
      <pc:sldChg chg="modSp add mod">
        <pc:chgData name="Halyna Semytska" userId="a3d2e4e7-b9ff-45b1-8635-20d07c4ce47e" providerId="ADAL" clId="{222EA80B-3635-4E80-A6FE-70CD64DD83F0}" dt="2024-12-04T16:47:18.833" v="9" actId="20577"/>
        <pc:sldMkLst>
          <pc:docMk/>
          <pc:sldMk cId="1226687131" sldId="298"/>
        </pc:sldMkLst>
        <pc:spChg chg="mod">
          <ac:chgData name="Halyna Semytska" userId="a3d2e4e7-b9ff-45b1-8635-20d07c4ce47e" providerId="ADAL" clId="{222EA80B-3635-4E80-A6FE-70CD64DD83F0}" dt="2024-12-04T16:46:31.194" v="5" actId="6549"/>
          <ac:spMkLst>
            <pc:docMk/>
            <pc:sldMk cId="1226687131" sldId="298"/>
            <ac:spMk id="7" creationId="{2E888E9A-1173-F97B-930C-77FDB96980F0}"/>
          </ac:spMkLst>
        </pc:spChg>
        <pc:spChg chg="mod">
          <ac:chgData name="Halyna Semytska" userId="a3d2e4e7-b9ff-45b1-8635-20d07c4ce47e" providerId="ADAL" clId="{222EA80B-3635-4E80-A6FE-70CD64DD83F0}" dt="2024-12-04T16:47:18.833" v="9" actId="20577"/>
          <ac:spMkLst>
            <pc:docMk/>
            <pc:sldMk cId="1226687131" sldId="298"/>
            <ac:spMk id="9" creationId="{A8EB3AC7-AE85-EDE1-260D-4ED163923D1F}"/>
          </ac:spMkLst>
        </pc:spChg>
      </pc:sldChg>
    </pc:docChg>
  </pc:docChgLst>
  <pc:docChgLst>
    <pc:chgData name="Volker Sasse" userId="771cd8f0-70c6-4f39-abfa-d676dda5c4d5" providerId="ADAL" clId="{AFBEBE7E-4E09-48D7-A542-8F0A456B95CB}"/>
    <pc:docChg chg="modSld">
      <pc:chgData name="Volker Sasse" userId="771cd8f0-70c6-4f39-abfa-d676dda5c4d5" providerId="ADAL" clId="{AFBEBE7E-4E09-48D7-A542-8F0A456B95CB}" dt="2024-12-03T18:03:33.619" v="3" actId="1076"/>
      <pc:docMkLst>
        <pc:docMk/>
      </pc:docMkLst>
      <pc:sldChg chg="addSp modSp mod">
        <pc:chgData name="Volker Sasse" userId="771cd8f0-70c6-4f39-abfa-d676dda5c4d5" providerId="ADAL" clId="{AFBEBE7E-4E09-48D7-A542-8F0A456B95CB}" dt="2024-12-03T18:03:33.619" v="3" actId="1076"/>
        <pc:sldMkLst>
          <pc:docMk/>
          <pc:sldMk cId="3313774339" sldId="262"/>
        </pc:sldMkLst>
        <pc:picChg chg="add mod">
          <ac:chgData name="Volker Sasse" userId="771cd8f0-70c6-4f39-abfa-d676dda5c4d5" providerId="ADAL" clId="{AFBEBE7E-4E09-48D7-A542-8F0A456B95CB}" dt="2024-12-03T18:03:33.619" v="3" actId="1076"/>
          <ac:picMkLst>
            <pc:docMk/>
            <pc:sldMk cId="3313774339" sldId="262"/>
            <ac:picMk id="5" creationId="{A2C459EF-88E5-4DC1-EDF8-F6CD0FFC5F4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5C74AC-C7B3-C269-57CD-B87A8093E4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75EEE2-FA10-6566-DA7D-A4895702F5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87B9A-57DF-43EE-816E-9505587B5B60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B1DED-B660-C52C-D958-0444FE2B04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9538B-92A1-0963-65CA-E302E98BD8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15FBC-67DD-4AD2-A01B-6FEBF3971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451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CF643-7E53-4455-95A2-010E52AE22C7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C36DC-5179-4CB2-A7AD-3EDF62B1C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CA56-FD81-E53E-EC48-AB810C2E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395FC-CD5D-0C58-D044-D4F5A70A1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C7370-872A-0EC0-0AAF-AD78F35B6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28EB0-9020-B1A3-BE95-F809AF32C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083EA-3736-B2AF-E745-F4BE6E37F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1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78147-FF25-06C4-ED91-FCA93FE97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FDDD7-AE40-4A13-77C5-84883A1A1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0A4DF-9DC5-CF4C-7403-125BAE299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7B851-DB04-5F85-866D-548B0AFEB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27C32-6AD0-5C4C-61A2-8C3AE3F4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97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F722F-10C0-E264-9DC8-67D65AC7F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88F05-9F8F-E9B6-6410-1DE01F0D1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A98C3-8D41-0233-6525-250508C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A5DBD-6167-75F8-78C0-6EAA71498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E1327-2BED-38F8-0EF4-72EF7330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919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7981D-8ACD-1433-1338-403BCB142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C624E-11B3-BBDE-C293-12C3AF96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0F132-75C1-2402-318E-3362BF8B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CEB46-1A71-307A-F407-04BD8011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443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0E449-9602-FFE7-8667-F851AF978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FFE5C-6DE3-F648-A8D7-22D767AEC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C210A-1774-1CC7-91AE-3EB55FB8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1A32B-DC10-01F9-38EA-1412EDBB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79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9071-77B6-97EE-6C42-B97C7BC4C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6B7605-D293-121B-84A9-8B3C12BB5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147E7-CAEE-59E6-86A0-0937693DC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8600F-02F2-8632-2941-D53340C71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318C0-A0EB-9B46-4393-C9A465D8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060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237E-A1DA-D566-5F12-D0E430F7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28C24-79B3-EE0B-6337-A2DCE283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820AC-084C-76A2-4E09-D7AB8609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E5671-9994-E118-260D-9FD40F88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11A50-0394-BD1E-BD75-9B383418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12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41F0-B736-2897-50A7-80545039B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270DD-EC03-8060-4271-211134B56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948DA-909F-ACB0-F637-455CF592E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8C444-7304-F00A-73E9-350BCC754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41EE6-AE74-342F-1894-E5401C56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4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B46E5-DF52-93ED-A5B5-F5968697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E54A6-E82D-8021-D100-F2115F0E1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9A42D-9E22-05A0-01DF-2C83D01FF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C5556-7E40-0C44-DE47-BA24D9653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B640D-4163-4C97-1A5B-DC6A20B7E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8B47D-AE39-C923-0EFB-4E497E7E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847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31E0-6B3D-D792-12D0-10598CB95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5A14B-3839-5BA2-AF2D-E88A421C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DD509-687C-CA41-590F-F731C3DBE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34514-7996-9C56-0926-CDE0CC153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5FCD4-B103-D6C4-7B6D-9E0DC6A16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8BE312-7478-A714-D96D-6490FF0C2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371E0E-B274-364C-8626-79C927927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906A96-25D4-9585-189C-7D1998F3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481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8B8C4-B6EB-252E-B8CB-59CDC623A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F0F2E7-79BC-E479-6907-5AF84AD9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B07E4-609F-C4FD-799C-949EAE68D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5E8EC-E700-E5F4-1038-DAE17CC57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7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94D08-8125-B728-876B-9DAC3BC7A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97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A1E50-070D-2036-805C-063986AA9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A840E-EAF9-029C-8A36-7DD54CE2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21. July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80879-2E50-F77D-2624-A40B019F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54C9C-7BAE-B6DA-B5F3-7671C0C8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209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A71ABB-9C27-DEC5-3672-3AFBFC7C2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EFDE69-651C-59A3-1FCD-1E5F686F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911DA-EA20-73D2-F72F-3979E786B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733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AC62-57B3-80BF-8582-50A4D21A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02DE6-93EE-EAF2-7B50-B9B740016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D0D29-13A2-AE2B-40C3-7359AD69D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1B2B8-ACD5-15EC-487E-78CD9A19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46F18-AC93-EADA-CF58-0491BCC5D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ECA3B-3521-76DC-3845-BF633F85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685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37719-1A5B-0A48-DFAE-365F8397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20D4D7-C3F9-23AE-CCCD-E404E8550F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0000B-BE09-66A4-9D56-7AB2F90D3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465A3-E48C-7C88-0B08-4F1476185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2F28E-C2DB-9878-5774-A8925C90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2E9B8-F47D-9AFA-4857-0C6C658B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842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EFDF7-A3FC-28B1-A565-6BB8DE46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5FB590-08B8-B083-3D8F-5E30B8C78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BB212-7AB2-0752-CB53-91C1EFED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CD1DB-E129-AB1E-2D89-F9ADBD2D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508D3-A582-AF33-D648-7D34F4D5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181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7B614-24EF-C84A-688D-DA630858D4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7C877-3801-D19B-4DF9-BAFF22248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2B240-0AE7-9BA0-1FE1-3A32462A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157FE-2CC4-3164-BCCB-8FC5B474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95660-A4A7-2230-BFE1-09685DA6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428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E2A85-0B3F-6F6B-FD3C-B1EF061CD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79B2C-A17B-6B33-BA45-293F46723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62B2E-7197-8C84-F2C0-5D2448B45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7EF4F-E618-8B27-2A8A-FA9A966B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FF553-7B9F-79C7-FB71-549431D5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289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C8BB5-3AF0-EE4F-A549-E94FFDD94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5F123-0918-70D9-7CED-4EC113C3D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D2AFB-0620-EF14-FFAF-056433D96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CC12A-5B52-B541-E123-C3677FC4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FD2E-6138-BB91-239A-46AAA65E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903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8DA27-F61A-F44F-D43D-0D9A36AF9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BACBD-FEB1-249E-AD30-DF1FFD542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2A367-BC35-0475-C1A3-339759BB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9ABAB-6A33-1D59-CCB7-CCB86A99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5F8ED-0E93-F3BE-9EE5-2D9811B0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13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052AE-3009-70EB-DB89-D15FBD5F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27D3F-2763-9207-C8D7-67FE6092C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8C5176-599A-0906-75B7-A304A58A3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BB540-907C-4274-5055-0C9D65396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41063-E886-2F38-3855-CAFBA4A8D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A85B2-5E13-8ED1-6FDD-8D40A8AF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539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502CF-62B6-D30F-1C58-43ACC146D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61A3C-EB9A-BC09-55C2-5BD0F4F17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7B356-C57C-BEE4-4620-E4B8B3CE3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305F14-CAF7-0F28-4108-B38AA7AB4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A2AEBD-CDD5-8F2F-BF02-FA82BA676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4E6F7F-CAF3-D013-DFF2-8AB5C81C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B49C60-87B8-99AB-BF75-99E088FB9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B4A657-D7FC-F6E4-3E23-E9E84933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4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922F8-1750-5519-0617-102E08905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24354-3E4C-F669-4E4B-DA36D168C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87043-2456-95B8-6C62-41FD51E98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CE32D-2AC5-4897-8480-16BAF50E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6CBD7-9272-2952-889B-6DD2371A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646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103D-548B-6AFC-EEE8-4F4FED429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CC4A1-6C0E-7AAD-2D84-9797A42C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2E765-7A5C-CC16-971E-70AE0C0C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4DAB3-86CE-8C0A-60E0-43E70885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528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FF2C7-82FA-AFB7-6B49-20DE83225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5AA33F-8DE2-431F-365C-2D755BBF5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3F4B9-2265-20CC-94EE-FC6EB987B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880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9398D-D413-F833-4C5E-7EA1665F9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181C3-763C-D8C1-33A8-75077F584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961C7-7E9B-85A7-72A6-1FBB93375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AB56B-831A-413C-1103-4801E78E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2E8BB-4679-D50C-0F3A-E23CC057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E309F-0C26-09BB-0ECA-F9FF214D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741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6E8B6-E676-159D-30EF-0F99FB41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DEF8F3-EE65-CFA5-4E89-24377615A2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68F64-43F4-9D62-7AA4-63CA75DD9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20E53-EFF0-52D6-1600-876B12E18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E9784-4F79-D39A-3583-53380A1C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A14CB-78A0-9BB7-71FF-42A41798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886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60443-56AA-F5E7-52CC-15584C56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44CCB-02AD-E30E-FD52-BE7A2662B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034EF-564D-9E5C-BE0D-8E6412DF5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5ED51-0DB6-25D1-E93F-9E22D9EE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A8C26-BED5-CEA9-E45A-1F989823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673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BD8045-AA9B-1019-6602-34F23E4744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B5FFA-FBCE-7177-60DE-9BD95808D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BD11E-6BB6-86F5-9553-CFEBFECB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B5581-5406-0567-A5D4-66315C4B3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FD7F1-FF6A-EB21-EC9D-DB83ABAF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761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50524-7B43-37F8-E72D-2825A8DAD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4E114-086B-4192-7CE9-3B8E399DC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491FB-3AF9-5390-BCFC-E5597B0E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881EF-ADBE-D49A-422A-3025FF041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02F53-6086-B922-4533-F9975636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723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9CDE-D41E-29FF-B7A4-F12BCCCE0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2B1FC-6ECF-C13F-1119-791B290A3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A0EED-13DC-FDBF-702B-3ABBEDD8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5E7A1-E188-0270-7E69-28161852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1FC95-9229-6395-C6A7-5B9640615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6490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A1354-2311-A889-61F9-34A404F3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258F9-B33D-1162-5265-93E1C628B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2E224-E6DA-323E-1FE0-15BA25486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C959F-D54E-22FA-4753-60B752F0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07E31-BC62-4641-54C9-89EC4710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447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0EBE3-E6CF-5CC5-2ABA-D06116497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E22C5-A7A8-6FF1-BAEC-737925EDB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C41D6-A268-FBEC-2CB7-BAC0AAE3E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BF1D8-8BDA-66CB-9742-7B60AA06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B142F-10B0-9985-8755-959D83462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B3F72-4BA8-0A49-0641-25A024CE3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44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7BA2-74C0-ECC8-01FE-9EDBF906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739D0-F85D-EDA9-6416-94FA9EC8B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B6BF7-5347-6417-D538-A693B7B52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12929-B0D3-5D6E-859F-5A37B3BEF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A5B39-43D2-0876-37CD-4ED954A8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4F69D-A122-035C-E898-9C58431E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4821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94369-356A-98A3-4606-3D056FC9D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AD9AC-E866-2DA7-977A-1E3E58C92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BC346-8A71-27A6-072B-4EED7EFEF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430431-59E3-6804-74DC-04DB4BA63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744FAF-BCCF-B81A-9382-835A24F75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F8E462-6519-BC3A-9641-F2EFCD20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02B1C-D850-236B-0621-9ECA6E61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08F358-DFE8-CC92-8109-28BFD76E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778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609D-4BE9-36E7-3E97-52CEE7377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F2627A-B460-CF68-09F5-08186DFF3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1B6DB-5C55-E666-8BB7-D7FB6FC8B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F866D-6DC6-68CE-5EF6-38E58B7AA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162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A0E5-D0CD-B800-70D9-164A451B3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433FB2-C3AC-2B32-F256-263E1254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F1C92-0F4A-2DF1-0F7C-3126E78E5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93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D029-BF59-4624-166F-5D049E541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824F-BEFF-CA5E-E7C2-E9627031C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063B8-9F23-A0A4-C127-9DA1D94B0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3ED9F-CE2E-6655-C0AE-D2025FE4C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C2EAC-44E6-6F99-6BD2-01F86ED3B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895C6-5BEA-7A53-3CDE-5314922B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667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E2BB3-7C5E-E94A-A604-33900DBE3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7BB378-B8E6-77EA-7F3C-C9504B46C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A4A3-435D-243C-6D31-325776620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24691-B009-2FAD-FECE-028A4CBA4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2EEDA-917D-AA79-6046-9E574A4B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17FE8-B99A-3987-A1F6-DE8A70F8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0017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857B-7BFC-B683-5951-FE537E002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4151F-4101-EC42-9AA1-3FBEAEA6D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D4507-3958-382E-88F7-0591A5D7F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E8851-1A9B-806A-FA5A-347A87D2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68EF1-2295-7931-4663-602B7FB8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3248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42FA3B-F30B-6867-1342-2B509B5B2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AA4A0-9177-30ED-3BFC-8E1BADC49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889D8-3BD4-1409-EE19-E3CB7641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0E512-69AD-459D-E7C9-C892CFD98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9D86A-FBF2-6644-4181-CBEFDF2E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5475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F2105-5733-9040-CA52-24318521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9EC5DA-48A2-9052-4C6D-4E5DEAF97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A106F-B006-03F8-18FB-E1B4BB1B6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656E8-7CC0-65CC-CBBD-E5FFE330F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92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E44E6-4764-D13A-6D3F-66E02E238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38445-A62B-1D4D-82C1-61DD182B4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529FB-C41D-D0C0-E525-875EF83E2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DFDA6-8525-80A8-B293-9203CF27D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254038-4265-D46A-39F6-58E0AD882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24C472-5A5E-3E4A-C1E7-7504FF2FB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259F6-1A99-8720-B2C9-D31348108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926BAF-0104-60B5-299E-636263D10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09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0C3FD-E724-8C18-BE39-85906C22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6DBE15-B7F4-3A69-FDC8-329551E2A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C5184C-FFEB-00D9-000B-0D729D09E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08EFD-FE67-2E2A-88E6-12AA845C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30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19310F-10F7-BCCD-CFEC-F6D89E1F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21. July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0815F-7837-F510-8517-FD8D344D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D61C8-25AB-1764-EF41-E422D216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06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5F7BE-7FB7-5037-F483-6B936955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2BDD-B378-BDA3-8B9B-601AC107E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0AD8D-99B3-2045-B90C-99948C7EB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CDC81-F9A6-F973-D777-F7C7AA89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5ED25-0CED-0BCA-3DE0-669AF2A0A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88DAC-6F12-5C65-9AD2-C08DAC9E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0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DDBC-0681-367B-30BA-0EAF3993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DE1725-DA7F-0577-F554-6A25B331E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4F6AF-4BB8-A7FD-0FBF-D7DA77097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138C0-4F69-99E1-4DAC-6EED04E7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2BCA8-6631-864B-A3D1-C10BFC7E8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2CBA2-A464-8AF3-537C-9D1944F8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4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11A006-329F-049A-53CF-78F339158DB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811548" y="365125"/>
            <a:ext cx="2542252" cy="1115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3BF41E-56A1-4FC2-6BD4-F07C6A00ECC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38199" y="1288999"/>
            <a:ext cx="10594923" cy="47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A75E23-6484-2C81-AB11-5D0348ADEF1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38198" y="1360758"/>
            <a:ext cx="10594924" cy="8878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D3731A-AC4F-C25A-9418-A51C8D84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5F8E1-EE24-2631-BCA9-52DB8F854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A1327-9D99-B7FF-7B27-6B388C57C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/>
              <a:t>21. July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F240B-4E10-4230-6A39-F2DD8AF3A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6963"/>
            <a:ext cx="4114800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SFI-Project: Results and Prospects, Kyiv, 2024-12-05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832F7-4F7B-A884-86AA-0967FDE60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1116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  <p:sldLayoutId id="2147483698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8D4A00-C6CD-0406-5BFC-9B29DBD1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B8D52-937F-F291-339F-A7DFBF32A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66FFA-541A-6234-FDC8-D879BF7A1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FB9B-91D6-7098-C45C-03379B56E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BDCD9-09B9-80DC-7890-924E92EAE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7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47324-5853-76B8-769F-4DA46692E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94CB7-4846-1F51-436C-9EAEC4232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80CA4-4CC2-A195-B0CA-C547F9278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2AA0D-B251-8466-A472-D46BF3451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37E36-0BD7-CE72-B4DC-D3D82CAA4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78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6D3E35-FA01-1068-8E6B-7B2958821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3E5C6-876C-1C72-4CB3-C876E0D81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A8D26-9930-46C8-0F5C-B0FF03871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D596F-5E72-F090-144F-D03B3A613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SFI-Project: Results and Prospects, Kyiv, 2024-12-05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3E129-C051-CE8A-26F5-B5C5F83AD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73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fi.lisproekt.gov.ua/en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D2E584-1BAC-CA92-2DA0-2E3BAA625C33}"/>
              </a:ext>
            </a:extLst>
          </p:cNvPr>
          <p:cNvSpPr/>
          <p:nvPr/>
        </p:nvSpPr>
        <p:spPr>
          <a:xfrm>
            <a:off x="557561" y="156117"/>
            <a:ext cx="11062010" cy="2196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AC473E-E45E-93C5-9CDA-F45D38711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652" y="156117"/>
            <a:ext cx="10022693" cy="19935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059F6F-0AF7-DF4F-8185-24A86957F90C}"/>
              </a:ext>
            </a:extLst>
          </p:cNvPr>
          <p:cNvSpPr/>
          <p:nvPr/>
        </p:nvSpPr>
        <p:spPr>
          <a:xfrm>
            <a:off x="7821637" y="156117"/>
            <a:ext cx="1195754" cy="1433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888E9A-1173-F97B-930C-77FDB96980F0}"/>
              </a:ext>
            </a:extLst>
          </p:cNvPr>
          <p:cNvSpPr txBox="1"/>
          <p:nvPr/>
        </p:nvSpPr>
        <p:spPr>
          <a:xfrm>
            <a:off x="2062976" y="2352907"/>
            <a:ext cx="81180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ДЗЗ-інвентаризація лісів України: 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Методологія та основні результати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EB3AC7-AE85-EDE1-260D-4ED163923D1F}"/>
              </a:ext>
            </a:extLst>
          </p:cNvPr>
          <p:cNvSpPr txBox="1"/>
          <p:nvPr/>
        </p:nvSpPr>
        <p:spPr>
          <a:xfrm>
            <a:off x="478971" y="3950696"/>
            <a:ext cx="114517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Віктор Миронюк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Національний університет біоресурсів і природокористування України</a:t>
            </a:r>
            <a:endParaRPr kumimoji="0" lang="de-DE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BDF060-D0E3-4B9B-B611-446BF72B8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258" y="5456152"/>
            <a:ext cx="3822523" cy="627942"/>
          </a:xfrm>
          <a:prstGeom prst="rect">
            <a:avLst/>
          </a:prstGeom>
        </p:spPr>
      </p:pic>
      <p:sp>
        <p:nvSpPr>
          <p:cNvPr id="12" name="Місце для нижнього колонтитула 1">
            <a:extLst>
              <a:ext uri="{FF2B5EF4-FFF2-40B4-BE49-F238E27FC236}">
                <a16:creationId xmlns:a16="http://schemas.microsoft.com/office/drawing/2014/main" id="{4A55983A-F7A0-9CDE-09A0-153C07CD8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4299" y="6309016"/>
            <a:ext cx="7330440" cy="544512"/>
          </a:xfrm>
        </p:spPr>
        <p:txBody>
          <a:bodyPr/>
          <a:lstStyle/>
          <a:p>
            <a:r>
              <a:rPr lang="uk-UA" dirty="0"/>
              <a:t>Круглий стіл «</a:t>
            </a:r>
            <a:r>
              <a:rPr lang="ru-RU" dirty="0" err="1"/>
              <a:t>Проєкт</a:t>
            </a:r>
            <a:r>
              <a:rPr lang="ru-RU" dirty="0"/>
              <a:t> SFІ: </a:t>
            </a:r>
            <a:r>
              <a:rPr lang="ru-RU" dirty="0" err="1"/>
              <a:t>результати</a:t>
            </a:r>
            <a:r>
              <a:rPr lang="ru-RU" dirty="0"/>
              <a:t> та </a:t>
            </a:r>
            <a:r>
              <a:rPr lang="ru-RU" dirty="0" err="1"/>
              <a:t>перспективи</a:t>
            </a:r>
            <a:r>
              <a:rPr lang="ru-RU" dirty="0"/>
              <a:t>»</a:t>
            </a:r>
            <a:r>
              <a:rPr lang="en-GB" dirty="0"/>
              <a:t>, 05.12.2024, </a:t>
            </a:r>
            <a:r>
              <a:rPr lang="uk-UA" dirty="0"/>
              <a:t>Київ-Берлін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68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z="1050" dirty="0"/>
              <a:t>Проєкт </a:t>
            </a:r>
            <a:r>
              <a:rPr lang="en-US" sz="1050" dirty="0"/>
              <a:t>SFI: </a:t>
            </a:r>
            <a:r>
              <a:rPr lang="uk-UA" sz="1050" dirty="0"/>
              <a:t>результати та перспективи</a:t>
            </a:r>
            <a:r>
              <a:rPr lang="en-US" sz="1050" dirty="0"/>
              <a:t>, K</a:t>
            </a:r>
            <a:r>
              <a:rPr lang="uk-UA" sz="1050" dirty="0"/>
              <a:t>иїв</a:t>
            </a:r>
            <a:r>
              <a:rPr lang="en-US" sz="1050" dirty="0"/>
              <a:t>, 2024-12-05</a:t>
            </a:r>
            <a:endParaRPr lang="en-GB" sz="105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10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50390" y="136525"/>
            <a:ext cx="8621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Результати</a:t>
            </a:r>
            <a:r>
              <a:rPr lang="en-US" sz="3200" b="1" dirty="0"/>
              <a:t>: </a:t>
            </a:r>
            <a:endParaRPr lang="uk-UA" sz="3200" b="1" dirty="0"/>
          </a:p>
          <a:p>
            <a:r>
              <a:rPr lang="uk-UA" sz="3200" b="1" dirty="0"/>
              <a:t>території, що зазнали впливу війни</a:t>
            </a:r>
            <a:endParaRPr lang="en-US" sz="3200" b="1" dirty="0"/>
          </a:p>
        </p:txBody>
      </p:sp>
      <p:pic>
        <p:nvPicPr>
          <p:cNvPr id="10" name="Рисунок 9" descr="Зображення, що містить карта, текст, атлант&#10;&#10;Автоматично згенерований опис">
            <a:extLst>
              <a:ext uri="{FF2B5EF4-FFF2-40B4-BE49-F238E27FC236}">
                <a16:creationId xmlns:a16="http://schemas.microsoft.com/office/drawing/2014/main" id="{FDE0FC76-F636-6942-BD74-B3FE8909D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4" y="2437040"/>
            <a:ext cx="5670021" cy="3881375"/>
          </a:xfrm>
          <a:prstGeom prst="snipRoundRect">
            <a:avLst>
              <a:gd name="adj1" fmla="val 16667"/>
              <a:gd name="adj2" fmla="val 50000"/>
            </a:avLst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C5E5F0-AFB2-4C09-1EA0-1D07F32BFA57}"/>
              </a:ext>
            </a:extLst>
          </p:cNvPr>
          <p:cNvSpPr txBox="1"/>
          <p:nvPr/>
        </p:nvSpPr>
        <p:spPr>
          <a:xfrm>
            <a:off x="5903526" y="4393623"/>
            <a:ext cx="56998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Приблизно 1,7 млн га, або 15% від загальної площі лісів в Україні, знаходяться на територіях, що зазнали впливу війни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FB4430-1DBD-4958-9387-6EB2F8070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38" y="1674262"/>
            <a:ext cx="7157324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63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0462A-7D2F-1C7C-939C-D10E092BC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95FABF-3170-D90F-7CF0-BDAC979A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z="1050" dirty="0"/>
              <a:t>Проєкт </a:t>
            </a:r>
            <a:r>
              <a:rPr lang="en-US" sz="1050" dirty="0"/>
              <a:t>SFI: </a:t>
            </a:r>
            <a:r>
              <a:rPr lang="uk-UA" sz="1050" dirty="0"/>
              <a:t>результати та перспективи</a:t>
            </a:r>
            <a:r>
              <a:rPr lang="en-US" sz="1050" dirty="0"/>
              <a:t>, K</a:t>
            </a:r>
            <a:r>
              <a:rPr lang="uk-UA" sz="1050" dirty="0"/>
              <a:t>иїв</a:t>
            </a:r>
            <a:r>
              <a:rPr lang="en-US" sz="1050" dirty="0"/>
              <a:t>, 2024-12-05</a:t>
            </a:r>
            <a:endParaRPr lang="en-GB" sz="105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E4B268-8EF2-19EB-BBB3-18992629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F7BB82-B5C6-4A45-A1E4-37481CAE5E7A}"/>
              </a:ext>
            </a:extLst>
          </p:cNvPr>
          <p:cNvSpPr txBox="1"/>
          <p:nvPr/>
        </p:nvSpPr>
        <p:spPr>
          <a:xfrm>
            <a:off x="406401" y="539585"/>
            <a:ext cx="8347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Оцінка шкоди, завданої лісам після 2022 року</a:t>
            </a:r>
            <a:endParaRPr lang="en-US" sz="3200" b="1" dirty="0"/>
          </a:p>
        </p:txBody>
      </p:sp>
      <p:pic>
        <p:nvPicPr>
          <p:cNvPr id="6" name="Рисунок 5" descr="Зображення, що містить текст, знімок екрана, число, Шрифт&#10;&#10;Автоматично згенерований опис">
            <a:extLst>
              <a:ext uri="{FF2B5EF4-FFF2-40B4-BE49-F238E27FC236}">
                <a16:creationId xmlns:a16="http://schemas.microsoft.com/office/drawing/2014/main" id="{4634A9CA-7042-2E90-7464-29E239D08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03" y="1875045"/>
            <a:ext cx="6696197" cy="33472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81A3A47-6A63-803E-B501-853EC64E0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873" y="1733456"/>
            <a:ext cx="4997730" cy="33318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2C011B-1E4D-AC5E-3CCC-18CDFA076020}"/>
              </a:ext>
            </a:extLst>
          </p:cNvPr>
          <p:cNvSpPr txBox="1"/>
          <p:nvPr/>
        </p:nvSpPr>
        <p:spPr>
          <a:xfrm>
            <a:off x="868101" y="5295314"/>
            <a:ext cx="106834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a typeface="Century Gothic" panose="020B0502020202020204" pitchFamily="34" charset="0"/>
                <a:cs typeface="Times New Roman" panose="02020603050405020304" pitchFamily="18" charset="0"/>
              </a:rPr>
              <a:t>Дослідження створило основу для </a:t>
            </a:r>
            <a:r>
              <a:rPr lang="ru-RU" sz="2400" dirty="0" err="1">
                <a:ea typeface="Century Gothic" panose="020B0502020202020204" pitchFamily="34" charset="0"/>
                <a:cs typeface="Times New Roman" panose="02020603050405020304" pitchFamily="18" charset="0"/>
              </a:rPr>
              <a:t>оцінки</a:t>
            </a:r>
            <a:r>
              <a:rPr lang="ru-RU" sz="2400" dirty="0">
                <a:ea typeface="Century Gothic" panose="020B0502020202020204" pitchFamily="34" charset="0"/>
                <a:cs typeface="Times New Roman" panose="02020603050405020304" pitchFamily="18" charset="0"/>
              </a:rPr>
              <a:t> наслідків війни для українських лісів. Наприклад, у 2023 </a:t>
            </a:r>
            <a:r>
              <a:rPr lang="ru-RU" sz="2400" dirty="0" err="1">
                <a:ea typeface="Century Gothic" panose="020B0502020202020204" pitchFamily="34" charset="0"/>
                <a:cs typeface="Times New Roman" panose="02020603050405020304" pitchFamily="18" charset="0"/>
              </a:rPr>
              <a:t>році</a:t>
            </a:r>
            <a:r>
              <a:rPr lang="ru-RU" sz="2400" dirty="0">
                <a:ea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a typeface="Century Gothic" panose="020B0502020202020204" pitchFamily="34" charset="0"/>
                <a:cs typeface="Times New Roman" panose="02020603050405020304" pitchFamily="18" charset="0"/>
              </a:rPr>
              <a:t>виявлено</a:t>
            </a:r>
            <a:r>
              <a:rPr lang="ru-RU" sz="2400" dirty="0">
                <a:ea typeface="Century Gothic" panose="020B0502020202020204" pitchFamily="34" charset="0"/>
                <a:cs typeface="Times New Roman" panose="02020603050405020304" pitchFamily="18" charset="0"/>
              </a:rPr>
              <a:t> близько 67 000 га лісів, пошкоджених у зонах бойових дій</a:t>
            </a:r>
            <a:r>
              <a:rPr lang="en-US" sz="2400" dirty="0">
                <a:ea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9443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CFE23F2B-1CF1-690D-E9B2-214A1E39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176963"/>
            <a:ext cx="5222240" cy="435955"/>
          </a:xfrm>
        </p:spPr>
        <p:txBody>
          <a:bodyPr/>
          <a:lstStyle/>
          <a:p>
            <a:r>
              <a:rPr lang="uk-UA" dirty="0"/>
              <a:t>Проєкт </a:t>
            </a:r>
            <a:r>
              <a:rPr lang="en-US" dirty="0"/>
              <a:t>SFI: </a:t>
            </a:r>
            <a:r>
              <a:rPr lang="uk-UA" dirty="0"/>
              <a:t>результати та перспективи</a:t>
            </a:r>
            <a:r>
              <a:rPr lang="en-US" dirty="0"/>
              <a:t>, K</a:t>
            </a:r>
            <a:r>
              <a:rPr lang="uk-UA" dirty="0"/>
              <a:t>иїв</a:t>
            </a:r>
            <a:r>
              <a:rPr lang="en-US" dirty="0"/>
              <a:t>, 2024-12-05</a:t>
            </a:r>
            <a:endParaRPr lang="en-GB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E2FDEE4E-3B7D-5A7E-D9F7-9ABA567F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12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BDB72-A8B0-709D-DC3C-6D91816A2B37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Подальші перспективи підходу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650262-921B-E9CC-D71A-84F7E2C3F196}"/>
              </a:ext>
            </a:extLst>
          </p:cNvPr>
          <p:cNvSpPr txBox="1"/>
          <p:nvPr/>
        </p:nvSpPr>
        <p:spPr>
          <a:xfrm>
            <a:off x="406401" y="1560315"/>
            <a:ext cx="11536218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ru-RU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Безперервне суцільне картографування українських лісів 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Нові карти будуть </a:t>
            </a:r>
            <a:r>
              <a:rPr lang="ru-RU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створюватися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 за </a:t>
            </a:r>
            <a:r>
              <a:rPr lang="ru-RU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появи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нових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 супутникових знімків, а їх точність буде підвищуватися зі збором більшої кількості даних з </a:t>
            </a:r>
            <a:r>
              <a:rPr lang="ru-RU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інвентаризаційних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ділянок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 НІЛ.</a:t>
            </a: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uk-UA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Можливість картографування лісів </a:t>
            </a:r>
            <a:r>
              <a:rPr lang="ru-RU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незалежно</a:t>
            </a:r>
            <a:r>
              <a:rPr lang="ru-RU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від їхнього господарського статусу (форми власності)</a:t>
            </a:r>
            <a:endParaRPr lang="en-US" sz="2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Оцінка «реальної» площі лісів в </a:t>
            </a:r>
            <a:r>
              <a:rPr lang="uk-UA" sz="2200" dirty="0">
                <a:solidFill>
                  <a:srgbClr val="000000"/>
                </a:solidFill>
                <a:latin typeface="Calibri" panose="020F0502020204030204" pitchFamily="34" charset="0"/>
              </a:rPr>
              <a:t>офіційних границях категорій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 землекористування</a:t>
            </a: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Оцінка лісових атрибутів для </a:t>
            </a:r>
            <a:r>
              <a:rPr lang="uk-UA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субнаціонального</a:t>
            </a:r>
            <a:r>
              <a:rPr lang="uk-UA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рівня </a:t>
            </a:r>
            <a:r>
              <a:rPr lang="ru-RU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(область, район, громада, ПЗФ тощо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.)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000000"/>
                </a:solidFill>
                <a:latin typeface="Calibri" panose="020F0502020204030204" pitchFamily="34" charset="0"/>
              </a:rPr>
              <a:t>Точність карт таксаційних показників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 може бути </a:t>
            </a:r>
            <a:r>
              <a:rPr lang="uk-UA" sz="2200" dirty="0">
                <a:solidFill>
                  <a:srgbClr val="000000"/>
                </a:solidFill>
                <a:latin typeface="Calibri" panose="020F0502020204030204" pitchFamily="34" charset="0"/>
              </a:rPr>
              <a:t>підвищена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, коли </a:t>
            </a:r>
            <a:r>
              <a:rPr lang="uk-UA" sz="2200" dirty="0">
                <a:solidFill>
                  <a:srgbClr val="000000"/>
                </a:solidFill>
                <a:latin typeface="Calibri" panose="020F0502020204030204" pitchFamily="34" charset="0"/>
              </a:rPr>
              <a:t>стануть доступними більша кількість інвентаризаційних ділянок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 для </a:t>
            </a:r>
            <a:r>
              <a:rPr lang="uk-UA" sz="2200" dirty="0">
                <a:solidFill>
                  <a:srgbClr val="000000"/>
                </a:solidFill>
                <a:latin typeface="Calibri" panose="020F0502020204030204" pitchFamily="34" charset="0"/>
              </a:rPr>
              <a:t>відповідних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 областей </a:t>
            </a:r>
            <a:r>
              <a:rPr lang="uk-UA" sz="2200" dirty="0">
                <a:solidFill>
                  <a:srgbClr val="000000"/>
                </a:solidFill>
                <a:latin typeface="Calibri" panose="020F0502020204030204" pitchFamily="34" charset="0"/>
              </a:rPr>
              <a:t>інтересу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uk-UA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Залучення досконаліших</a:t>
            </a:r>
            <a:r>
              <a:rPr lang="ru-RU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підходів на основі ДЗЗ для </a:t>
            </a:r>
            <a:r>
              <a:rPr lang="ru-RU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збору</a:t>
            </a:r>
            <a:r>
              <a:rPr lang="ru-RU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даних</a:t>
            </a:r>
            <a:r>
              <a:rPr lang="ru-RU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про </a:t>
            </a:r>
            <a:r>
              <a:rPr lang="ru-RU" sz="2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ліс</a:t>
            </a:r>
            <a:endParaRPr lang="en-US" sz="2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Точність карт лісів можна підвищити, використовуючи дані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LiDAR </a:t>
            </a:r>
            <a:r>
              <a:rPr lang="uk-UA" sz="2200" dirty="0">
                <a:solidFill>
                  <a:srgbClr val="000000"/>
                </a:solidFill>
                <a:latin typeface="Calibri" panose="020F0502020204030204" pitchFamily="34" charset="0"/>
              </a:rPr>
              <a:t>з низькою щільністю сигналу (дешевий варіант визначення висоти </a:t>
            </a:r>
            <a:r>
              <a:rPr lang="uk-UA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деревостанів</a:t>
            </a:r>
            <a:r>
              <a:rPr lang="uk-UA" sz="2200" dirty="0">
                <a:solidFill>
                  <a:srgbClr val="000000"/>
                </a:solidFill>
                <a:latin typeface="Calibri" panose="020F0502020204030204" pitchFamily="34" charset="0"/>
              </a:rPr>
              <a:t> для всієї України)</a:t>
            </a:r>
          </a:p>
        </p:txBody>
      </p:sp>
    </p:spTree>
    <p:extLst>
      <p:ext uri="{BB962C8B-B14F-4D97-AF65-F5344CB8AC3E}">
        <p14:creationId xmlns:p14="http://schemas.microsoft.com/office/powerpoint/2010/main" val="1910017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C7D6BF1F-A575-A18D-0758-2F7DF1DF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6963"/>
            <a:ext cx="5013960" cy="544512"/>
          </a:xfrm>
        </p:spPr>
        <p:txBody>
          <a:bodyPr/>
          <a:lstStyle/>
          <a:p>
            <a:r>
              <a:rPr lang="uk-UA" dirty="0"/>
              <a:t>Проєкт </a:t>
            </a:r>
            <a:r>
              <a:rPr lang="en-US" dirty="0"/>
              <a:t>SFI: </a:t>
            </a:r>
            <a:r>
              <a:rPr lang="uk-UA" dirty="0"/>
              <a:t>результати та перспективи</a:t>
            </a:r>
            <a:r>
              <a:rPr lang="en-US" dirty="0"/>
              <a:t>, K</a:t>
            </a:r>
            <a:r>
              <a:rPr lang="uk-UA" dirty="0"/>
              <a:t>иїв</a:t>
            </a:r>
            <a:r>
              <a:rPr lang="en-US" dirty="0"/>
              <a:t>, 2024-12-05</a:t>
            </a:r>
            <a:endParaRPr lang="en-GB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C256DB52-D572-D6CF-7319-796463CD1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13</a:t>
            </a:fld>
            <a:endParaRPr lang="en-GB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F9ED16B-47BD-4B84-151C-EF73C263F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658" y="5159670"/>
            <a:ext cx="5949994" cy="918633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A86009A-C49F-339E-B199-4C45A7B03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06365"/>
            <a:ext cx="6400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Ознайомитися з веб-сайтом </a:t>
            </a:r>
            <a:br>
              <a:rPr kumimoji="0" lang="ru-RU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r>
              <a:rPr kumimoji="0" lang="ru-RU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ДЗЗ-</a:t>
            </a:r>
            <a:r>
              <a:rPr kumimoji="0" lang="ru-RU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Інвентаризації</a:t>
            </a:r>
            <a:r>
              <a:rPr kumimoji="0" lang="ru-RU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можна за </a:t>
            </a:r>
            <a:r>
              <a:rPr kumimoji="0" lang="ru-RU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посиланням</a:t>
            </a:r>
            <a:r>
              <a:rPr kumimoji="0" lang="ru-RU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</a:t>
            </a:r>
            <a:r>
              <a:rPr kumimoji="0" lang="en-GB" alt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3"/>
              </a:rPr>
              <a:t>nfi.lisproekt.gov.ua/</a:t>
            </a:r>
            <a:r>
              <a:rPr kumimoji="0" lang="en-GB" altLang="uk-UA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3"/>
              </a:rPr>
              <a:t>en</a:t>
            </a:r>
            <a:r>
              <a:rPr kumimoji="0" lang="en-GB" alt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3"/>
              </a:rPr>
              <a:t>/</a:t>
            </a:r>
            <a:endParaRPr kumimoji="0" lang="uk-UA" alt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Рисунок 1" descr="Зображення, що містить візерунок, квадрат, піксель&#10;&#10;Автоматично згенерований опис">
            <a:extLst>
              <a:ext uri="{FF2B5EF4-FFF2-40B4-BE49-F238E27FC236}">
                <a16:creationId xmlns:a16="http://schemas.microsoft.com/office/drawing/2014/main" id="{A2284768-EE92-7BD4-DACC-AA953DDD5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3915" y="2130832"/>
            <a:ext cx="2699656" cy="26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4A408AF-6D9A-DDA1-7F4E-4ABD0CFCA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98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9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z="1050" dirty="0"/>
              <a:t>Проєкт </a:t>
            </a:r>
            <a:r>
              <a:rPr lang="en-US" sz="1050" dirty="0"/>
              <a:t>SFI: </a:t>
            </a:r>
            <a:r>
              <a:rPr lang="uk-UA" sz="1050" dirty="0"/>
              <a:t>результати та перспективи</a:t>
            </a:r>
            <a:r>
              <a:rPr lang="en-US" sz="1050" dirty="0"/>
              <a:t>, K</a:t>
            </a:r>
            <a:r>
              <a:rPr lang="uk-UA" sz="1050" dirty="0"/>
              <a:t>иїв</a:t>
            </a:r>
            <a:r>
              <a:rPr lang="en-US" sz="1050" dirty="0"/>
              <a:t>, 2024-12-05</a:t>
            </a:r>
            <a:endParaRPr lang="en-GB" sz="105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2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91ABC-5EF2-5E0B-3FC2-87151A366ED1}"/>
              </a:ext>
            </a:extLst>
          </p:cNvPr>
          <p:cNvSpPr txBox="1"/>
          <p:nvPr/>
        </p:nvSpPr>
        <p:spPr>
          <a:xfrm>
            <a:off x="704521" y="1859127"/>
            <a:ext cx="7751502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Підтримка звітності з національної лісової інвентаризації в умовах обмежених ресурсів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Перша чітка в просторі оцінка лісових ресурсів України</a:t>
            </a: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Картування лісів незалежно від їхнього правового статусу</a:t>
            </a: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Покращення потенціалу для безперервного моніторингу лісів в Україні та прийняття рішень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0044" y="511330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Цілі ДЗЗ-Інвентаризації</a:t>
            </a:r>
            <a:endParaRPr lang="en-US" sz="3200" b="1" dirty="0"/>
          </a:p>
        </p:txBody>
      </p:sp>
      <p:pic>
        <p:nvPicPr>
          <p:cNvPr id="1027" name="Picture 3" descr="Зображення, що містить текст, карта, атлант&#10;&#10;Автоматично згенерований опис">
            <a:extLst>
              <a:ext uri="{FF2B5EF4-FFF2-40B4-BE49-F238E27FC236}">
                <a16:creationId xmlns:a16="http://schemas.microsoft.com/office/drawing/2014/main" id="{5396FFD3-71DE-1ADC-B4E9-480382D27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459" y="4540711"/>
            <a:ext cx="2256630" cy="15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4" descr="Зображення, що містить карта, текст&#10;&#10;Автоматично згенерований опис">
            <a:extLst>
              <a:ext uri="{FF2B5EF4-FFF2-40B4-BE49-F238E27FC236}">
                <a16:creationId xmlns:a16="http://schemas.microsoft.com/office/drawing/2014/main" id="{819F28F1-0407-138C-1D8F-D6250220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5097" y="4540711"/>
            <a:ext cx="2256630" cy="15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3" descr="Зображення, що містить текст, карта, атлант&#10;&#10;Автоматично згенерований опис">
            <a:extLst>
              <a:ext uri="{FF2B5EF4-FFF2-40B4-BE49-F238E27FC236}">
                <a16:creationId xmlns:a16="http://schemas.microsoft.com/office/drawing/2014/main" id="{F6F0639E-3C78-DD47-1548-AFBC11435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7735" y="4540712"/>
            <a:ext cx="2256630" cy="15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55B22FD6-6192-DFBB-9229-E34739893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248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B80C68CB-DE36-85B2-2E25-3E0D11796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7467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     </a:t>
            </a: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65E1F48C-A7D4-8EC4-4FB7-F49D8DB3A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868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uk-UA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endParaRPr kumimoji="0" lang="en-US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E39EA8-A99E-E224-76DA-022BC13C35DE}"/>
              </a:ext>
            </a:extLst>
          </p:cNvPr>
          <p:cNvSpPr txBox="1"/>
          <p:nvPr/>
        </p:nvSpPr>
        <p:spPr>
          <a:xfrm>
            <a:off x="2194135" y="4322274"/>
            <a:ext cx="9310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2023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3D4F37-4A63-5A28-EF14-26A38BE722AD}"/>
              </a:ext>
            </a:extLst>
          </p:cNvPr>
          <p:cNvSpPr txBox="1"/>
          <p:nvPr/>
        </p:nvSpPr>
        <p:spPr>
          <a:xfrm>
            <a:off x="5684821" y="4322274"/>
            <a:ext cx="9310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</a:t>
            </a:r>
            <a:r>
              <a:rPr kumimoji="0" lang="en-US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65A7B1-170F-0EDC-3B47-4E2BDD6DBAB3}"/>
              </a:ext>
            </a:extLst>
          </p:cNvPr>
          <p:cNvSpPr txBox="1"/>
          <p:nvPr/>
        </p:nvSpPr>
        <p:spPr>
          <a:xfrm>
            <a:off x="9016818" y="4378175"/>
            <a:ext cx="9310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</a:t>
            </a:r>
            <a:r>
              <a:rPr kumimoji="0" lang="en-US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1E461-DC44-A1AB-34C3-872DE88AC9C2}"/>
              </a:ext>
            </a:extLst>
          </p:cNvPr>
          <p:cNvSpPr txBox="1"/>
          <p:nvPr/>
        </p:nvSpPr>
        <p:spPr>
          <a:xfrm>
            <a:off x="8580338" y="1859127"/>
            <a:ext cx="2907142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dirty="0">
                <a:ea typeface="Century Gothic" panose="020B0502020202020204" pitchFamily="34" charset="0"/>
                <a:cs typeface="Times New Roman" panose="02020603050405020304" pitchFamily="18" charset="0"/>
              </a:rPr>
              <a:t>У цьому дослідженні використано біофізичне визначення лісу як території, вкритої деревною рослинністю із заданим значенням мінімальної зімкнутості намету (&gt;50%), що спостерігається на рівні пікселів 20×20 м, незалежно від її правового статусу.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19566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z="1050" dirty="0"/>
              <a:t>Проєкт </a:t>
            </a:r>
            <a:r>
              <a:rPr lang="en-US" sz="1050" dirty="0"/>
              <a:t>SFI: </a:t>
            </a:r>
            <a:r>
              <a:rPr lang="uk-UA" sz="1050" dirty="0"/>
              <a:t>результати та перспективи</a:t>
            </a:r>
            <a:r>
              <a:rPr lang="en-US" sz="1050" dirty="0"/>
              <a:t>, K</a:t>
            </a:r>
            <a:r>
              <a:rPr lang="uk-UA" sz="1050" dirty="0"/>
              <a:t>иїв</a:t>
            </a:r>
            <a:r>
              <a:rPr lang="en-US" sz="1050" dirty="0"/>
              <a:t>, 2024-12-05</a:t>
            </a:r>
            <a:endParaRPr lang="en-GB" sz="105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Методологія</a:t>
            </a:r>
            <a:r>
              <a:rPr lang="en-US" sz="3200" b="1" dirty="0"/>
              <a:t>: </a:t>
            </a:r>
            <a:r>
              <a:rPr lang="uk-UA" sz="3200" b="1" dirty="0"/>
              <a:t>типи польових даних</a:t>
            </a:r>
            <a:endParaRPr lang="en-US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066E81-83B3-433B-4B75-4D50CED4B25E}"/>
              </a:ext>
            </a:extLst>
          </p:cNvPr>
          <p:cNvSpPr txBox="1"/>
          <p:nvPr/>
        </p:nvSpPr>
        <p:spPr>
          <a:xfrm>
            <a:off x="5919375" y="1679337"/>
            <a:ext cx="611251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Ділянки НІЛ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(4</a:t>
            </a:r>
            <a:r>
              <a:rPr lang="uk-UA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тис.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uk-UA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обстежено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uk-UA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за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2021-2023 рр.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Обстежені на безпечних територіях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Представляють різні роки польових візитів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Більше ніж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75%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 вкритих лісовою рослинністю 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7E05B8-D07A-8E68-C1E9-368EFF9819A1}"/>
              </a:ext>
            </a:extLst>
          </p:cNvPr>
          <p:cNvSpPr txBox="1"/>
          <p:nvPr/>
        </p:nvSpPr>
        <p:spPr>
          <a:xfrm>
            <a:off x="5919376" y="3188915"/>
            <a:ext cx="606348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Дані лісовпорядкування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ретроспективні дані з 700 деревостанів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Окуповані та недоступні території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Експертна інтерпретація атрибутів лісовпорядкування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Збір даних у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2019-2021</a:t>
            </a:r>
            <a:endParaRPr lang="en-US" sz="2000" dirty="0"/>
          </a:p>
        </p:txBody>
      </p:sp>
      <p:pic>
        <p:nvPicPr>
          <p:cNvPr id="6" name="Рисунок 5" descr="Зображення, що містить карта, текст&#10;&#10;Автоматично згенерований опис">
            <a:extLst>
              <a:ext uri="{FF2B5EF4-FFF2-40B4-BE49-F238E27FC236}">
                <a16:creationId xmlns:a16="http://schemas.microsoft.com/office/drawing/2014/main" id="{A0AFAEC5-C316-7125-4B82-40D52DFD50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7" t="10733" r="11045" b="4275"/>
          <a:stretch/>
        </p:blipFill>
        <p:spPr>
          <a:xfrm>
            <a:off x="8534403" y="4546898"/>
            <a:ext cx="3268041" cy="2205283"/>
          </a:xfrm>
          <a:prstGeom prst="rect">
            <a:avLst/>
          </a:prstGeom>
        </p:spPr>
      </p:pic>
      <p:pic>
        <p:nvPicPr>
          <p:cNvPr id="9" name="Рисунок 8" descr="Зображення, що містить текст, карта, схема, атлант&#10;&#10;Автоматично згенерований опис">
            <a:extLst>
              <a:ext uri="{FF2B5EF4-FFF2-40B4-BE49-F238E27FC236}">
                <a16:creationId xmlns:a16="http://schemas.microsoft.com/office/drawing/2014/main" id="{A2C31112-FE69-DF07-D50A-988D08A20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4" y="1643266"/>
            <a:ext cx="5665650" cy="44353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4D0F8-19B7-ED16-D596-428F37357278}"/>
              </a:ext>
            </a:extLst>
          </p:cNvPr>
          <p:cNvSpPr txBox="1"/>
          <p:nvPr/>
        </p:nvSpPr>
        <p:spPr>
          <a:xfrm>
            <a:off x="6217920" y="5366397"/>
            <a:ext cx="2535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Оригінальна сітка НІЛ</a:t>
            </a:r>
            <a:endParaRPr lang="en-US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Стрілка: вправо 14">
            <a:extLst>
              <a:ext uri="{FF2B5EF4-FFF2-40B4-BE49-F238E27FC236}">
                <a16:creationId xmlns:a16="http://schemas.microsoft.com/office/drawing/2014/main" id="{509F60BF-DA9F-46A4-AB5C-551C67657C1A}"/>
              </a:ext>
            </a:extLst>
          </p:cNvPr>
          <p:cNvSpPr/>
          <p:nvPr/>
        </p:nvSpPr>
        <p:spPr>
          <a:xfrm>
            <a:off x="6449785" y="5679617"/>
            <a:ext cx="1863635" cy="19158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z="1050" dirty="0"/>
              <a:t>Проєкт </a:t>
            </a:r>
            <a:r>
              <a:rPr lang="en-US" sz="1050" dirty="0"/>
              <a:t>SFI: </a:t>
            </a:r>
            <a:r>
              <a:rPr lang="uk-UA" sz="1050" dirty="0"/>
              <a:t>результати та перспективи</a:t>
            </a:r>
            <a:r>
              <a:rPr lang="en-US" sz="1050" dirty="0"/>
              <a:t>, K</a:t>
            </a:r>
            <a:r>
              <a:rPr lang="uk-UA" sz="1050" dirty="0"/>
              <a:t>иїв</a:t>
            </a:r>
            <a:r>
              <a:rPr lang="en-US" sz="1050" dirty="0"/>
              <a:t>, 2024-12-05</a:t>
            </a:r>
            <a:endParaRPr lang="en-GB" sz="105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4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91ABC-5EF2-5E0B-3FC2-87151A366ED1}"/>
              </a:ext>
            </a:extLst>
          </p:cNvPr>
          <p:cNvSpPr txBox="1"/>
          <p:nvPr/>
        </p:nvSpPr>
        <p:spPr>
          <a:xfrm>
            <a:off x="695325" y="1842112"/>
            <a:ext cx="78105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Безкоштовні джерела інформації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Часові ряди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Sentinel 2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за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2017–2023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Растрові кліматичні та топографічні дані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Просторове розрізнення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розмір пікселя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Знімки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Sentinel 2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 розрізненням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м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«Вирівняні» в часі супутникові спостереження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Алгоритм темпоральної сегментації знімків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CCDC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Zhu&amp;Woodcock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2014)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Платформа для обробки знімків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Платформа хмарних обчислень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Google Earth Engine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Методологія</a:t>
            </a:r>
            <a:r>
              <a:rPr lang="en-US" sz="3200" b="1" dirty="0"/>
              <a:t>: </a:t>
            </a:r>
            <a:r>
              <a:rPr lang="uk-UA" sz="3200" b="1" dirty="0"/>
              <a:t>супутникові часові ряди</a:t>
            </a:r>
            <a:endParaRPr lang="en-US" sz="3200" b="1" dirty="0"/>
          </a:p>
        </p:txBody>
      </p:sp>
      <p:pic>
        <p:nvPicPr>
          <p:cNvPr id="7" name="Рисунок 6" descr="Зображення, що містить текст, риф,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39D43BD4-CA4D-8821-02D9-3137A14201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01" y="1906744"/>
            <a:ext cx="3650668" cy="428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6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z="1050" dirty="0"/>
              <a:t>Проєкт </a:t>
            </a:r>
            <a:r>
              <a:rPr lang="en-US" sz="1050" dirty="0"/>
              <a:t>SFI: </a:t>
            </a:r>
            <a:r>
              <a:rPr lang="uk-UA" sz="1050" dirty="0"/>
              <a:t>результати та перспективи</a:t>
            </a:r>
            <a:r>
              <a:rPr lang="en-US" sz="1050" dirty="0"/>
              <a:t>, K</a:t>
            </a:r>
            <a:r>
              <a:rPr lang="uk-UA" sz="1050" dirty="0"/>
              <a:t>иїв</a:t>
            </a:r>
            <a:r>
              <a:rPr lang="en-US" sz="1050" dirty="0"/>
              <a:t>, 2024-12-05</a:t>
            </a:r>
            <a:endParaRPr lang="en-GB" sz="105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Результат</a:t>
            </a:r>
            <a:r>
              <a:rPr lang="en-US" sz="3200" b="1" dirty="0"/>
              <a:t> 1: </a:t>
            </a:r>
            <a:r>
              <a:rPr lang="uk-UA" sz="3200" b="1" dirty="0"/>
              <a:t>Площа лісів</a:t>
            </a:r>
            <a:endParaRPr lang="en-US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0054E6-75D9-07A4-AA63-496B2CA4B8CB}"/>
              </a:ext>
            </a:extLst>
          </p:cNvPr>
          <p:cNvSpPr txBox="1"/>
          <p:nvPr/>
        </p:nvSpPr>
        <p:spPr>
          <a:xfrm>
            <a:off x="719569" y="1844675"/>
            <a:ext cx="3721803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Таблиці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Регіональні оцінки площі та лісистості з 95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довірчими інтервалами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Загальна площа лісів у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2023: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11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209 ± 166 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тис. га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Лісистість у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2023: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18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,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8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± 0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3%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55A74C-91CD-9655-FA6B-BDA66163F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800" y="1727551"/>
            <a:ext cx="6901440" cy="46345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2D1BD3-9A27-B180-5EB0-D06B49908736}"/>
              </a:ext>
            </a:extLst>
          </p:cNvPr>
          <p:cNvSpPr txBox="1"/>
          <p:nvPr/>
        </p:nvSpPr>
        <p:spPr>
          <a:xfrm>
            <a:off x="719569" y="5168662"/>
            <a:ext cx="61800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entury Gothic" panose="020B0502020202020204" pitchFamily="34" charset="0"/>
                <a:cs typeface="Times New Roman" panose="02020603050405020304" pitchFamily="18" charset="0"/>
              </a:rPr>
              <a:t>ДЗЗ-Інвентаризація використовує 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entury Gothic" panose="020B0502020202020204" pitchFamily="34" charset="0"/>
                <a:cs typeface="Times New Roman" panose="02020603050405020304" pitchFamily="18" charset="0"/>
              </a:rPr>
              <a:t>біофізичне визначення лісу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entury Gothic" panose="020B0502020202020204" pitchFamily="34" charset="0"/>
                <a:cs typeface="Times New Roman" panose="02020603050405020304" pitchFamily="18" charset="0"/>
              </a:rPr>
              <a:t>як території, вкритої деревною рослинністю із зімкнутістю намету понад 50 %, що спостерігається на рівні пікселів 20 × 20 м, незалежно від її правового статусу.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01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z="1050" dirty="0"/>
              <a:t>Проєкт </a:t>
            </a:r>
            <a:r>
              <a:rPr lang="en-US" sz="1050" dirty="0"/>
              <a:t>SFI: </a:t>
            </a:r>
            <a:r>
              <a:rPr lang="uk-UA" sz="1050" dirty="0"/>
              <a:t>результати та перспективи</a:t>
            </a:r>
            <a:r>
              <a:rPr lang="en-US" sz="1050" dirty="0"/>
              <a:t>, K</a:t>
            </a:r>
            <a:r>
              <a:rPr lang="uk-UA" sz="1050" dirty="0"/>
              <a:t>иїв</a:t>
            </a:r>
            <a:r>
              <a:rPr lang="en-US" sz="1050" dirty="0"/>
              <a:t>, 2024-12-05</a:t>
            </a:r>
            <a:endParaRPr lang="en-GB" sz="105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Результат</a:t>
            </a:r>
            <a:r>
              <a:rPr lang="en-US" sz="3200" b="1" dirty="0"/>
              <a:t> 2: </a:t>
            </a:r>
            <a:r>
              <a:rPr lang="uk-UA" sz="3200" b="1" dirty="0"/>
              <a:t>Панівні деревні породи</a:t>
            </a:r>
            <a:endParaRPr lang="en-US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0054E6-75D9-07A4-AA63-496B2CA4B8CB}"/>
              </a:ext>
            </a:extLst>
          </p:cNvPr>
          <p:cNvSpPr txBox="1"/>
          <p:nvPr/>
        </p:nvSpPr>
        <p:spPr>
          <a:xfrm>
            <a:off x="719569" y="1622001"/>
            <a:ext cx="5572882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Сім груп панівних деревних порід </a:t>
            </a: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Оцінка площі лісів за панівними породами на рівні екорегіону та України в цілому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b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 – </a:t>
            </a:r>
            <a:r>
              <a:rPr lang="uk-UA" sz="1600" dirty="0">
                <a:solidFill>
                  <a:srgbClr val="000000"/>
                </a:solidFill>
                <a:latin typeface="Calibri" panose="020F0502020204030204" pitchFamily="34" charset="0"/>
              </a:rPr>
              <a:t>Полісся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; B – </a:t>
            </a:r>
            <a:r>
              <a:rPr lang="uk-UA" sz="1600" dirty="0">
                <a:solidFill>
                  <a:srgbClr val="000000"/>
                </a:solidFill>
                <a:latin typeface="Calibri" panose="020F0502020204030204" pitchFamily="34" charset="0"/>
              </a:rPr>
              <a:t>Лісостеп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; C, D – </a:t>
            </a:r>
            <a:r>
              <a:rPr lang="uk-UA" sz="1600" dirty="0">
                <a:solidFill>
                  <a:srgbClr val="000000"/>
                </a:solidFill>
                <a:latin typeface="Calibri" panose="020F0502020204030204" pitchFamily="34" charset="0"/>
              </a:rPr>
              <a:t>Степ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  <a:b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E – </a:t>
            </a:r>
            <a:r>
              <a:rPr lang="uk-UA" sz="1600" dirty="0">
                <a:solidFill>
                  <a:srgbClr val="000000"/>
                </a:solidFill>
                <a:latin typeface="Calibri" panose="020F0502020204030204" pitchFamily="34" charset="0"/>
              </a:rPr>
              <a:t>Кримські гори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; F – </a:t>
            </a:r>
            <a:r>
              <a:rPr lang="uk-UA" sz="1600" dirty="0">
                <a:solidFill>
                  <a:srgbClr val="000000"/>
                </a:solidFill>
                <a:latin typeface="Calibri" panose="020F0502020204030204" pitchFamily="34" charset="0"/>
              </a:rPr>
              <a:t>Карпатські гори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Рисунок 7" descr="Зображення, що містить текст, карта, атлант, схема&#10;&#10;Автоматично згенерований опис">
            <a:extLst>
              <a:ext uri="{FF2B5EF4-FFF2-40B4-BE49-F238E27FC236}">
                <a16:creationId xmlns:a16="http://schemas.microsoft.com/office/drawing/2014/main" id="{83A6D7EB-95D0-6DD0-099C-B5BE1CF30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5"/>
          <a:stretch/>
        </p:blipFill>
        <p:spPr>
          <a:xfrm>
            <a:off x="6292451" y="1653452"/>
            <a:ext cx="5776684" cy="4355497"/>
          </a:xfrm>
          <a:prstGeom prst="rect">
            <a:avLst/>
          </a:prstGeom>
        </p:spPr>
      </p:pic>
      <p:pic>
        <p:nvPicPr>
          <p:cNvPr id="6" name="Рисунок 5" descr="Зображення, що містить текст, знімок екрана, схема, ряд&#10;&#10;Автоматично згенерований опис">
            <a:extLst>
              <a:ext uri="{FF2B5EF4-FFF2-40B4-BE49-F238E27FC236}">
                <a16:creationId xmlns:a16="http://schemas.microsoft.com/office/drawing/2014/main" id="{5E7050C9-AFA0-283F-F9FC-0ABAB93DF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/>
          <a:stretch/>
        </p:blipFill>
        <p:spPr>
          <a:xfrm>
            <a:off x="9525" y="3177489"/>
            <a:ext cx="6282926" cy="31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25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z="1050" dirty="0"/>
              <a:t>Проєкт </a:t>
            </a:r>
            <a:r>
              <a:rPr lang="en-US" sz="1050" dirty="0"/>
              <a:t>SFI: </a:t>
            </a:r>
            <a:r>
              <a:rPr lang="uk-UA" sz="1050" dirty="0"/>
              <a:t>результати та перспективи</a:t>
            </a:r>
            <a:r>
              <a:rPr lang="en-US" sz="1050" dirty="0"/>
              <a:t>, K</a:t>
            </a:r>
            <a:r>
              <a:rPr lang="uk-UA" sz="1050" dirty="0"/>
              <a:t>иїв</a:t>
            </a:r>
            <a:r>
              <a:rPr lang="en-US" sz="1050" dirty="0"/>
              <a:t>, 2024-12-05</a:t>
            </a:r>
            <a:endParaRPr lang="en-GB" sz="105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396241" y="539585"/>
            <a:ext cx="854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Результати</a:t>
            </a:r>
            <a:r>
              <a:rPr lang="en-US" sz="3200" b="1" dirty="0"/>
              <a:t>: </a:t>
            </a:r>
            <a:r>
              <a:rPr lang="uk-UA" sz="3200" b="1" dirty="0"/>
              <a:t>площа та запас для панівних порід</a:t>
            </a:r>
            <a:endParaRPr lang="en-US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0054E6-75D9-07A4-AA63-496B2CA4B8CB}"/>
              </a:ext>
            </a:extLst>
          </p:cNvPr>
          <p:cNvSpPr txBox="1"/>
          <p:nvPr/>
        </p:nvSpPr>
        <p:spPr>
          <a:xfrm>
            <a:off x="588644" y="1698814"/>
            <a:ext cx="3449956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На двох третинах лісової площі переважають листяні породи дерев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Близько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28 % займають насадження з домінуванням сосни.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Найбільший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середній запас характерний ялиновим та ялицевим лісам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за нами йдуть букові, соснові та дубові лісові насадження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Середні значення запасу оцінено з точністю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3-7%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3EB4A6-2BEE-A4F8-2861-C47D29B75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058026"/>
            <a:ext cx="7659664" cy="411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7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578A5-997D-CD45-B626-DA5613202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2F9CE9-D39B-7E33-F6B5-CB1D2DEF1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z="1050" dirty="0"/>
              <a:t>Проєкт </a:t>
            </a:r>
            <a:r>
              <a:rPr lang="en-US" sz="1050" dirty="0"/>
              <a:t>SFI: </a:t>
            </a:r>
            <a:r>
              <a:rPr lang="uk-UA" sz="1050" dirty="0"/>
              <a:t>результати та перспективи</a:t>
            </a:r>
            <a:r>
              <a:rPr lang="en-US" sz="1050" dirty="0"/>
              <a:t>, K</a:t>
            </a:r>
            <a:r>
              <a:rPr lang="uk-UA" sz="1050" dirty="0"/>
              <a:t>иїв</a:t>
            </a:r>
            <a:r>
              <a:rPr lang="en-US" sz="1050" dirty="0"/>
              <a:t>, 2024-12-05</a:t>
            </a:r>
            <a:endParaRPr lang="en-GB" sz="105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C4B966-7C50-0C37-0404-DB57523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FE9593-2E73-5E37-7617-C348403B5DE3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Результати</a:t>
            </a:r>
            <a:r>
              <a:rPr lang="en-US" sz="3200" b="1" dirty="0"/>
              <a:t>: </a:t>
            </a:r>
            <a:r>
              <a:rPr lang="uk-UA" sz="3200" b="1" dirty="0"/>
              <a:t>Таксаційні показники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7CAB0-BDF6-5631-9D7B-39F859F2DB4D}"/>
              </a:ext>
            </a:extLst>
          </p:cNvPr>
          <p:cNvSpPr txBox="1"/>
          <p:nvPr/>
        </p:nvSpPr>
        <p:spPr>
          <a:xfrm>
            <a:off x="6905626" y="1798982"/>
            <a:ext cx="4572271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Середній запас лісових насаджень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251 ± 5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м</a:t>
            </a:r>
            <a:r>
              <a:rPr lang="en-US" sz="20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/га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Загальний запас насаджень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2 813 ± 55 M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м</a:t>
            </a:r>
            <a:r>
              <a:rPr lang="en-US" sz="20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Середній вік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57 ± 1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років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Загальний обсяг накопиченого вуглецю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944 ± 20 M 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142D30-C99E-CD6E-5A51-AD29FC6091BB}"/>
              </a:ext>
            </a:extLst>
          </p:cNvPr>
          <p:cNvSpPr txBox="1"/>
          <p:nvPr/>
        </p:nvSpPr>
        <p:spPr>
          <a:xfrm>
            <a:off x="6905626" y="4685611"/>
            <a:ext cx="49149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Проєкт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SFI 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вперше здійснив просторову оцінку запасів вуглецю, накопичених у лісах України, з використанням </a:t>
            </a:r>
            <a:r>
              <a:rPr lang="ru-RU" sz="20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надійних польових даних</a:t>
            </a:r>
            <a:endParaRPr lang="en-US" sz="2000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330AE8-B14C-B45A-4D57-88AD370B6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73" y="1438547"/>
            <a:ext cx="5419814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01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z="1050" dirty="0"/>
              <a:t>Проєкт </a:t>
            </a:r>
            <a:r>
              <a:rPr lang="en-US" sz="1050" dirty="0"/>
              <a:t>SFI: </a:t>
            </a:r>
            <a:r>
              <a:rPr lang="uk-UA" sz="1050" dirty="0"/>
              <a:t>результати та перспективи</a:t>
            </a:r>
            <a:r>
              <a:rPr lang="en-US" sz="1050" dirty="0"/>
              <a:t>, K</a:t>
            </a:r>
            <a:r>
              <a:rPr lang="uk-UA" sz="1050" dirty="0"/>
              <a:t>иїв</a:t>
            </a:r>
            <a:r>
              <a:rPr lang="en-US" sz="1050" dirty="0"/>
              <a:t>, 2024-12-05</a:t>
            </a:r>
            <a:endParaRPr lang="en-GB" sz="105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9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07401" y="136525"/>
            <a:ext cx="8458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Результати</a:t>
            </a:r>
            <a:r>
              <a:rPr lang="en-US" sz="3200" b="1" dirty="0"/>
              <a:t>: </a:t>
            </a:r>
            <a:endParaRPr lang="uk-UA" sz="3200" b="1" dirty="0"/>
          </a:p>
          <a:p>
            <a:r>
              <a:rPr lang="uk-UA" sz="3200" b="1" dirty="0"/>
              <a:t>лісові ресурси за лісорослинними зонами</a:t>
            </a:r>
            <a:endParaRPr lang="en-US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75484A-C4B9-6A16-6F8B-4A4FC75D1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957" y="1723465"/>
            <a:ext cx="6523285" cy="2505673"/>
          </a:xfrm>
          <a:prstGeom prst="rect">
            <a:avLst/>
          </a:prstGeom>
        </p:spPr>
      </p:pic>
      <p:pic>
        <p:nvPicPr>
          <p:cNvPr id="8" name="Рисунок 7" descr="Зображення, що містить карта, текст, атлант, схема&#10;&#10;Автоматично згенерований опис">
            <a:extLst>
              <a:ext uri="{FF2B5EF4-FFF2-40B4-BE49-F238E27FC236}">
                <a16:creationId xmlns:a16="http://schemas.microsoft.com/office/drawing/2014/main" id="{58D10D7D-FBB9-D117-5C75-0561F6AB8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94"/>
          <a:stretch/>
        </p:blipFill>
        <p:spPr bwMode="auto">
          <a:xfrm>
            <a:off x="411129" y="2437041"/>
            <a:ext cx="5554531" cy="3664742"/>
          </a:xfrm>
          <a:prstGeom prst="snip1Rect">
            <a:avLst>
              <a:gd name="adj" fmla="val 40495"/>
            </a:avLst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38E3C6-4A6E-BA56-F0AD-0CA2E78D6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115" y="4304318"/>
            <a:ext cx="6047756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51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G meeting 21.07.2023" id="{2E33F7C5-FCFC-4DE6-A609-4145FD94548F}" vid="{437B869E-E669-40C6-8525-A04331E5B2CF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5AE73F3A7726419B17A6AE052AAF73" ma:contentTypeVersion="15" ma:contentTypeDescription="Ein neues Dokument erstellen." ma:contentTypeScope="" ma:versionID="5c4f4e4826dbb00e49cd7d68a18ec677">
  <xsd:schema xmlns:xsd="http://www.w3.org/2001/XMLSchema" xmlns:xs="http://www.w3.org/2001/XMLSchema" xmlns:p="http://schemas.microsoft.com/office/2006/metadata/properties" xmlns:ns2="b4de3b38-e3bc-457f-93af-f189da2c859d" xmlns:ns3="7c83095a-db20-459a-9d7d-43b1b6dbea8c" targetNamespace="http://schemas.microsoft.com/office/2006/metadata/properties" ma:root="true" ma:fieldsID="c618dad98fe0dec5385b17e1d2a8a568" ns2:_="" ns3:_="">
    <xsd:import namespace="b4de3b38-e3bc-457f-93af-f189da2c859d"/>
    <xsd:import namespace="7c83095a-db20-459a-9d7d-43b1b6dbea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e3b38-e3bc-457f-93af-f189da2c85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4b7bff88-3b98-42a0-ae7d-3b40ec8681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3095a-db20-459a-9d7d-43b1b6dbea8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2debb7e-26e7-41d6-8b55-f3635c35fdd5}" ma:internalName="TaxCatchAll" ma:showField="CatchAllData" ma:web="7c83095a-db20-459a-9d7d-43b1b6dbea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de3b38-e3bc-457f-93af-f189da2c859d">
      <Terms xmlns="http://schemas.microsoft.com/office/infopath/2007/PartnerControls"/>
    </lcf76f155ced4ddcb4097134ff3c332f>
    <TaxCatchAll xmlns="7c83095a-db20-459a-9d7d-43b1b6dbea8c" xsi:nil="true"/>
  </documentManagement>
</p:properties>
</file>

<file path=customXml/itemProps1.xml><?xml version="1.0" encoding="utf-8"?>
<ds:datastoreItem xmlns:ds="http://schemas.openxmlformats.org/officeDocument/2006/customXml" ds:itemID="{057C604D-0F12-4EFD-BE89-6A3576D34283}"/>
</file>

<file path=customXml/itemProps2.xml><?xml version="1.0" encoding="utf-8"?>
<ds:datastoreItem xmlns:ds="http://schemas.openxmlformats.org/officeDocument/2006/customXml" ds:itemID="{F046EC23-B13E-401F-B942-D5193DADCC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C324D4-9E13-4F16-BCFC-8573489A98FE}">
  <ds:schemaRefs>
    <ds:schemaRef ds:uri="http://schemas.microsoft.com/office/2006/metadata/properties"/>
    <ds:schemaRef ds:uri="http://schemas.microsoft.com/office/infopath/2007/PartnerControls"/>
    <ds:schemaRef ds:uri="080b72cc-e4c4-4790-9f97-f133ee35ae8e"/>
    <ds:schemaRef ds:uri="b4228b6d-77f5-4e88-95df-114489aa8b8b"/>
    <ds:schemaRef ds:uri="b4de3b38-e3bc-457f-93af-f189da2c859d"/>
    <ds:schemaRef ds:uri="7c83095a-db20-459a-9d7d-43b1b6dbea8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PSG meeting 21.07.2023</Template>
  <TotalTime>0</TotalTime>
  <Words>832</Words>
  <Application>Microsoft Office PowerPoint</Application>
  <PresentationFormat>Widescreen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Century Gothic</vt:lpstr>
      <vt:lpstr>Times New Roman</vt:lpstr>
      <vt:lpstr>Office Theme</vt:lpstr>
      <vt:lpstr>1_Custom Design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Halyna Semytska</dc:creator>
  <cp:lastModifiedBy>Halyna Semytska</cp:lastModifiedBy>
  <cp:revision>101</cp:revision>
  <dcterms:created xsi:type="dcterms:W3CDTF">2023-06-30T13:21:15Z</dcterms:created>
  <dcterms:modified xsi:type="dcterms:W3CDTF">2024-12-04T16:47:48Z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0x010100475AE73F3A7726419B17A6AE052AAF73</vt:lpwstr>
  </property>
  <property fmtid="{D5CDD505-2E9C-101B-9397-08002B2CF9AE}" pid="3" name="MediaServiceImageTags">
    <vt:lpwstr/>
  </property>
</Properties>
</file>