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86" r:id="rId5"/>
    <p:sldId id="284" r:id="rId6"/>
    <p:sldId id="306" r:id="rId7"/>
    <p:sldId id="415" r:id="rId8"/>
    <p:sldId id="290" r:id="rId9"/>
    <p:sldId id="423" r:id="rId10"/>
    <p:sldId id="417" r:id="rId11"/>
    <p:sldId id="420" r:id="rId12"/>
    <p:sldId id="307" r:id="rId13"/>
    <p:sldId id="422" r:id="rId14"/>
    <p:sldId id="304" r:id="rId15"/>
    <p:sldId id="418"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045EC-753B-4133-893E-D3CD3D16E4A8}" v="15" dt="2024-09-17T12:50:02.729"/>
  </p1510:revLst>
</p1510:revInfo>
</file>

<file path=ppt/tableStyles.xml><?xml version="1.0" encoding="utf-8"?>
<a:tblStyleLst xmlns:a="http://schemas.openxmlformats.org/drawingml/2006/main" def="{5C22544A-7EE6-4342-B048-85BDC9FD1C3A}">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Помір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Помір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varScale="1">
        <p:scale>
          <a:sx n="74" d="100"/>
          <a:sy n="74" d="100"/>
        </p:scale>
        <p:origin x="308" y="36"/>
      </p:cViewPr>
      <p:guideLst/>
    </p:cSldViewPr>
  </p:slideViewPr>
  <p:notesTextViewPr>
    <p:cViewPr>
      <p:scale>
        <a:sx n="300" d="100"/>
        <a:sy n="3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17aed0cd-5d75-4cee-bd4d-9c15afe32231" providerId="ADAL" clId="{96E045EC-753B-4133-893E-D3CD3D16E4A8}"/>
    <pc:docChg chg="custSel modSld">
      <pc:chgData name="Halyna Semytska" userId="17aed0cd-5d75-4cee-bd4d-9c15afe32231" providerId="ADAL" clId="{96E045EC-753B-4133-893E-D3CD3D16E4A8}" dt="2024-09-17T12:50:34.388" v="214" actId="20577"/>
      <pc:docMkLst>
        <pc:docMk/>
      </pc:docMkLst>
      <pc:sldChg chg="modSp mod">
        <pc:chgData name="Halyna Semytska" userId="17aed0cd-5d75-4cee-bd4d-9c15afe32231" providerId="ADAL" clId="{96E045EC-753B-4133-893E-D3CD3D16E4A8}" dt="2024-09-17T10:15:34.277" v="0" actId="313"/>
        <pc:sldMkLst>
          <pc:docMk/>
          <pc:sldMk cId="2763411439" sldId="286"/>
        </pc:sldMkLst>
        <pc:spChg chg="mod">
          <ac:chgData name="Halyna Semytska" userId="17aed0cd-5d75-4cee-bd4d-9c15afe32231" providerId="ADAL" clId="{96E045EC-753B-4133-893E-D3CD3D16E4A8}" dt="2024-09-17T10:15:34.277" v="0" actId="313"/>
          <ac:spMkLst>
            <pc:docMk/>
            <pc:sldMk cId="2763411439" sldId="286"/>
            <ac:spMk id="6" creationId="{147008B1-C5DE-3844-93A9-4FEC4AC7D62E}"/>
          </ac:spMkLst>
        </pc:spChg>
      </pc:sldChg>
      <pc:sldChg chg="modSp mod">
        <pc:chgData name="Halyna Semytska" userId="17aed0cd-5d75-4cee-bd4d-9c15afe32231" providerId="ADAL" clId="{96E045EC-753B-4133-893E-D3CD3D16E4A8}" dt="2024-09-17T10:20:02.669" v="21" actId="20577"/>
        <pc:sldMkLst>
          <pc:docMk/>
          <pc:sldMk cId="1851069917" sldId="290"/>
        </pc:sldMkLst>
        <pc:spChg chg="mod">
          <ac:chgData name="Halyna Semytska" userId="17aed0cd-5d75-4cee-bd4d-9c15afe32231" providerId="ADAL" clId="{96E045EC-753B-4133-893E-D3CD3D16E4A8}" dt="2024-09-17T10:20:02.669" v="21" actId="20577"/>
          <ac:spMkLst>
            <pc:docMk/>
            <pc:sldMk cId="1851069917" sldId="290"/>
            <ac:spMk id="6" creationId="{2F4588F7-B89C-D7A8-D466-5CB1D1BC3758}"/>
          </ac:spMkLst>
        </pc:spChg>
      </pc:sldChg>
      <pc:sldChg chg="modSp mod">
        <pc:chgData name="Halyna Semytska" userId="17aed0cd-5d75-4cee-bd4d-9c15afe32231" providerId="ADAL" clId="{96E045EC-753B-4133-893E-D3CD3D16E4A8}" dt="2024-09-17T12:50:34.388" v="214" actId="20577"/>
        <pc:sldMkLst>
          <pc:docMk/>
          <pc:sldMk cId="0" sldId="307"/>
        </pc:sldMkLst>
        <pc:spChg chg="mod">
          <ac:chgData name="Halyna Semytska" userId="17aed0cd-5d75-4cee-bd4d-9c15afe32231" providerId="ADAL" clId="{96E045EC-753B-4133-893E-D3CD3D16E4A8}" dt="2024-09-17T12:50:17.585" v="187" actId="20577"/>
          <ac:spMkLst>
            <pc:docMk/>
            <pc:sldMk cId="0" sldId="307"/>
            <ac:spMk id="4" creationId="{CF0D9CBF-A8A0-72D9-2CC3-6D62943B3A64}"/>
          </ac:spMkLst>
        </pc:spChg>
        <pc:graphicFrameChg chg="mod modGraphic">
          <ac:chgData name="Halyna Semytska" userId="17aed0cd-5d75-4cee-bd4d-9c15afe32231" providerId="ADAL" clId="{96E045EC-753B-4133-893E-D3CD3D16E4A8}" dt="2024-09-17T12:50:34.388" v="214" actId="20577"/>
          <ac:graphicFrameMkLst>
            <pc:docMk/>
            <pc:sldMk cId="0" sldId="307"/>
            <ac:graphicFrameMk id="9" creationId="{8D64EB02-223A-B006-3D12-7252E952F2B7}"/>
          </ac:graphicFrameMkLst>
        </pc:graphicFrameChg>
      </pc:sldChg>
      <pc:sldChg chg="modSp mod">
        <pc:chgData name="Halyna Semytska" userId="17aed0cd-5d75-4cee-bd4d-9c15afe32231" providerId="ADAL" clId="{96E045EC-753B-4133-893E-D3CD3D16E4A8}" dt="2024-09-17T10:32:45.104" v="39"/>
        <pc:sldMkLst>
          <pc:docMk/>
          <pc:sldMk cId="306867426" sldId="420"/>
        </pc:sldMkLst>
        <pc:spChg chg="mod">
          <ac:chgData name="Halyna Semytska" userId="17aed0cd-5d75-4cee-bd4d-9c15afe32231" providerId="ADAL" clId="{96E045EC-753B-4133-893E-D3CD3D16E4A8}" dt="2024-09-17T10:29:15.867" v="27"/>
          <ac:spMkLst>
            <pc:docMk/>
            <pc:sldMk cId="306867426" sldId="420"/>
            <ac:spMk id="7" creationId="{00000000-0000-0000-0000-000000000000}"/>
          </ac:spMkLst>
        </pc:spChg>
        <pc:graphicFrameChg chg="mod modGraphic">
          <ac:chgData name="Halyna Semytska" userId="17aed0cd-5d75-4cee-bd4d-9c15afe32231" providerId="ADAL" clId="{96E045EC-753B-4133-893E-D3CD3D16E4A8}" dt="2024-09-17T10:32:45.104" v="39"/>
          <ac:graphicFrameMkLst>
            <pc:docMk/>
            <pc:sldMk cId="306867426" sldId="420"/>
            <ac:graphicFrameMk id="2" creationId="{C56743B9-04A4-0A6D-2890-A0A65C159D87}"/>
          </ac:graphicFrameMkLst>
        </pc:graphicFrameChg>
      </pc:sldChg>
      <pc:sldChg chg="modSp mod">
        <pc:chgData name="Halyna Semytska" userId="17aed0cd-5d75-4cee-bd4d-9c15afe32231" providerId="ADAL" clId="{96E045EC-753B-4133-893E-D3CD3D16E4A8}" dt="2024-09-17T10:38:06.523" v="173" actId="1076"/>
        <pc:sldMkLst>
          <pc:docMk/>
          <pc:sldMk cId="3756601146" sldId="422"/>
        </pc:sldMkLst>
        <pc:spChg chg="mod">
          <ac:chgData name="Halyna Semytska" userId="17aed0cd-5d75-4cee-bd4d-9c15afe32231" providerId="ADAL" clId="{96E045EC-753B-4133-893E-D3CD3D16E4A8}" dt="2024-09-17T10:38:06.523" v="173" actId="1076"/>
          <ac:spMkLst>
            <pc:docMk/>
            <pc:sldMk cId="3756601146" sldId="422"/>
            <ac:spMk id="3" creationId="{3C5CDD87-C7AC-9D5E-DD90-E02DD4F17ED1}"/>
          </ac:spMkLst>
        </pc:spChg>
      </pc:sldChg>
      <pc:sldChg chg="modSp mod">
        <pc:chgData name="Halyna Semytska" userId="17aed0cd-5d75-4cee-bd4d-9c15afe32231" providerId="ADAL" clId="{96E045EC-753B-4133-893E-D3CD3D16E4A8}" dt="2024-09-17T10:28:02.491" v="26" actId="20577"/>
        <pc:sldMkLst>
          <pc:docMk/>
          <pc:sldMk cId="511572770" sldId="423"/>
        </pc:sldMkLst>
        <pc:spChg chg="mod">
          <ac:chgData name="Halyna Semytska" userId="17aed0cd-5d75-4cee-bd4d-9c15afe32231" providerId="ADAL" clId="{96E045EC-753B-4133-893E-D3CD3D16E4A8}" dt="2024-09-17T10:28:02.491" v="26" actId="20577"/>
          <ac:spMkLst>
            <pc:docMk/>
            <pc:sldMk cId="511572770" sldId="423"/>
            <ac:spMk id="10" creationId="{2D6ADEC0-203A-C918-2B8A-A1D5BAE066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D3A87B9A-57DF-43EE-816E-9505587B5B60}" type="datetimeFigureOut">
              <a:rPr lang="en-GB" smtClean="0"/>
              <a:t>17/09/2024</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14ACF643-7E53-4455-95A2-010E52AE22C7}" type="datetimeFigureOut">
              <a:rPr lang="en-GB" smtClean="0"/>
              <a:t>17/09/2024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dirty="0"/>
              <a:t>Shamrai</a:t>
            </a:r>
          </a:p>
          <a:p>
            <a:r>
              <a:rPr lang="en-US" dirty="0"/>
              <a:t>Introducing</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a:t>
            </a:fld>
            <a:endParaRPr lang="en-GB"/>
          </a:p>
        </p:txBody>
      </p:sp>
    </p:spTree>
    <p:extLst>
      <p:ext uri="{BB962C8B-B14F-4D97-AF65-F5344CB8AC3E}">
        <p14:creationId xmlns:p14="http://schemas.microsoft.com/office/powerpoint/2010/main" val="150535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11</a:t>
            </a:fld>
            <a:endParaRPr lang="en-GB"/>
          </a:p>
        </p:txBody>
      </p:sp>
    </p:spTree>
    <p:extLst>
      <p:ext uri="{BB962C8B-B14F-4D97-AF65-F5344CB8AC3E}">
        <p14:creationId xmlns:p14="http://schemas.microsoft.com/office/powerpoint/2010/main" val="115193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За результатами попередньої класифікації з використанням супутникових знімків на території України мали б бути обміряні в процесі польових обстежень близько 20 тисяч лісових інвентаризаційних ділянок.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Кожна ділянка має площу 500 м2 і складається із 4 концентричних кіл, для кожного з яких визначено граничні діаметри дерев, що вимірюються.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ділянці картографуються межі окремих насаджень, категорій земель.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  </a:t>
            </a: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12</a:t>
            </a:fld>
            <a:endParaRPr lang="en-GB"/>
          </a:p>
        </p:txBody>
      </p:sp>
    </p:spTree>
    <p:extLst>
      <p:ext uri="{BB962C8B-B14F-4D97-AF65-F5344CB8AC3E}">
        <p14:creationId xmlns:p14="http://schemas.microsoft.com/office/powerpoint/2010/main" val="46788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Shamrai</a:t>
            </a:r>
            <a:endParaRPr lang="uk-UA" dirty="0"/>
          </a:p>
          <a:p>
            <a:pPr algn="just">
              <a:lnSpc>
                <a:spcPct val="150000"/>
              </a:lnSpc>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On the screen, you see a list of important legislative documents and resolutions that regulate the process of national forest inventory in Ukraine. The National Forest Inventory, established in Ukrainian legislation in 2020, operates as a system of selective-statistical surveys of Ukraine's forest resources. It replaces the previous state forest inventory, which relied on data from forest management plans. The last state forest inventory in Ukraine was conducted in 2011. In 2021, the Cabinet of Ministers of Ukraine approved the Procedure for conducting the national forest inventory, marking the beginning of its first cycle. Due to Russia's military aggression, conditions for the inventory significantly changed, necessitating legislative adjustments. In early 2023, the government decided that the national forest inventory would continue even during periods of martial law, focusing on accessible and safe areas. Essentially, given possible budget constraints, this means that the national forest inventory will temporarily take the form of regional inventories. The national forest inventory follows rules set by laws and government decisions. These rules outline how the inventory is done, what methods are used, and how it's funded. They also cover things like making the data available to everyone in a format that's easy to access, and what happens during times of war or emergency.</a:t>
            </a:r>
            <a:endParaRPr lang="uk-U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33029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rtl="0"/>
            <a:r>
              <a:rPr lang="uk-UA" baseline="0" dirty="0"/>
              <a:t>Стислий огляд що ж таке </a:t>
            </a:r>
            <a:r>
              <a:rPr lang="en-US" baseline="0" dirty="0"/>
              <a:t>NFI</a:t>
            </a:r>
            <a:r>
              <a:rPr lang="uk-UA" baseline="0" dirty="0"/>
              <a:t> як вибірково-статистичне обстеження?</a:t>
            </a:r>
          </a:p>
          <a:p>
            <a:pPr rtl="0"/>
            <a:r>
              <a:rPr lang="uk-UA" baseline="0" dirty="0"/>
              <a:t>Це маска лісів України в масштабі 1 до 10 млн.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території країни, в мережі квадратів 5х5 км запроектовано близько 100 тис. інвентаризаційних ділянок, згрупованих у тракти (кластери) по 4 ділянки в кожному. В межах окремого квадрату розміщення інвентаризаційного тракту випадкове. </a:t>
            </a:r>
            <a:endParaRPr lang="uk-UA" dirty="0"/>
          </a:p>
          <a:p>
            <a:pPr rtl="0"/>
            <a:r>
              <a:rPr lang="uk-UA" baseline="0" dirty="0"/>
              <a:t>Щорічно планувалося обстежувати 1/5 частину ділянок. Дизайн вибірки передбачає, що набір ділянок окремого року формував свою регулярну мережу, і таким чином за результатами окремого року також можна було отримати оцінки показників для всіх лісів країни. </a:t>
            </a:r>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41917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rtl="0"/>
            <a:r>
              <a:rPr lang="uk-UA" baseline="0" dirty="0"/>
              <a:t>Стислий огляд що ж таке </a:t>
            </a:r>
            <a:r>
              <a:rPr lang="en-US" baseline="0" dirty="0"/>
              <a:t>NFI</a:t>
            </a:r>
            <a:r>
              <a:rPr lang="uk-UA" baseline="0" dirty="0"/>
              <a:t> як вибірково-статистичне обстеження?</a:t>
            </a:r>
          </a:p>
          <a:p>
            <a:pPr rtl="0"/>
            <a:r>
              <a:rPr lang="uk-UA" baseline="0" dirty="0"/>
              <a:t>Це маска лісів України в масштабі 1 до 10 млн.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території країни, в мережі квадратів 5х5 км запроектовано близько 100 тис. інвентаризаційних ділянок, згрупованих у тракти (кластери) по 4 ділянки в кожному. В межах окремого квадрату розміщення інвентаризаційного тракту випадкове. </a:t>
            </a:r>
            <a:endParaRPr lang="uk-UA" dirty="0"/>
          </a:p>
          <a:p>
            <a:pPr rtl="0"/>
            <a:r>
              <a:rPr lang="uk-UA" baseline="0" dirty="0"/>
              <a:t>Щорічно планувалося обстежувати 1/5 частину ділянок. Дизайн вибірки передбачає, що набір ділянок окремого року формував свою регулярну мережу, і таким чином за результатами окремого року також можна було отримати оцінки показників для всіх лісів країни. </a:t>
            </a:r>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4</a:t>
            </a:fld>
            <a:endParaRPr lang="en-GB"/>
          </a:p>
        </p:txBody>
      </p:sp>
    </p:spTree>
    <p:extLst>
      <p:ext uri="{BB962C8B-B14F-4D97-AF65-F5344CB8AC3E}">
        <p14:creationId xmlns:p14="http://schemas.microsoft.com/office/powerpoint/2010/main" val="130451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За результатами попередньої класифікації з використанням супутникових знімків на території України мали б бути обміряні в процесі польових обстежень близько 20 тисяч лісових інвентаризаційних ділянок.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Кожна ділянка має площу 500 м2 і складається із 4 концентричних кіл, для кожного з яких визначено граничні діаметри дерев, що вимірюються.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ділянці картографуються межі окремих насаджень, категорій земель.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  </a:t>
            </a: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5</a:t>
            </a:fld>
            <a:endParaRPr lang="en-GB"/>
          </a:p>
        </p:txBody>
      </p:sp>
    </p:spTree>
    <p:extLst>
      <p:ext uri="{BB962C8B-B14F-4D97-AF65-F5344CB8AC3E}">
        <p14:creationId xmlns:p14="http://schemas.microsoft.com/office/powerpoint/2010/main" val="389859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За результатами попередньої класифікації з використанням супутникових знімків на території України мали б бути обміряні в процесі польових обстежень близько 20 тисяч лісових інвентаризаційних ділянок.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Кожна ділянка має площу 500 м2 і складається із 4 концентричних кіл, для кожного з яких визначено граничні діаметри дерев, що вимірюються.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ділянці картографуються межі окремих насаджень, категорій земель.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  </a:t>
            </a: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6</a:t>
            </a:fld>
            <a:endParaRPr lang="en-GB"/>
          </a:p>
        </p:txBody>
      </p:sp>
    </p:spTree>
    <p:extLst>
      <p:ext uri="{BB962C8B-B14F-4D97-AF65-F5344CB8AC3E}">
        <p14:creationId xmlns:p14="http://schemas.microsoft.com/office/powerpoint/2010/main" val="112821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За результатами попередньої класифікації з використанням супутникових знімків на території України мали б бути обміряні в процесі польових обстежень близько 20 тисяч лісових інвентаризаційних ділянок.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Кожна ділянка має площу 500 м2 і складається із 4 концентричних кіл, для кожного з яких визначено граничні діаметри дерев, що вимірюються.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ділянці картографуються межі окремих насаджень, категорій земель.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  </a:t>
            </a: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7</a:t>
            </a:fld>
            <a:endParaRPr lang="en-GB"/>
          </a:p>
        </p:txBody>
      </p:sp>
    </p:spTree>
    <p:extLst>
      <p:ext uri="{BB962C8B-B14F-4D97-AF65-F5344CB8AC3E}">
        <p14:creationId xmlns:p14="http://schemas.microsoft.com/office/powerpoint/2010/main" val="371503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Storozhuk</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За результатами попередньої класифікації з використанням супутникових знімків на території України мали б бути обміряні в процесі польових обстежень близько 20 тисяч лісових інвентаризаційних ділянок.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Кожна ділянка має площу 500 м2 і складається із 4 концентричних кіл, для кожного з яких визначено граничні діаметри дерев, що вимірюються.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На ділянці картографуються межі окремих насаджень, категорій земель. </a:t>
            </a:r>
          </a:p>
          <a:p>
            <a:pPr marL="0" marR="0" lvl="0" indent="0" algn="l" defTabSz="914400" rtl="0" eaLnBrk="1" fontAlgn="auto" latinLnBrk="0" hangingPunct="1">
              <a:lnSpc>
                <a:spcPct val="100000"/>
              </a:lnSpc>
              <a:spcBef>
                <a:spcPts val="0"/>
              </a:spcBef>
              <a:spcAft>
                <a:spcPts val="0"/>
              </a:spcAft>
              <a:buClrTx/>
              <a:buSzTx/>
              <a:buFontTx/>
              <a:buNone/>
              <a:tabLst/>
              <a:defRPr/>
            </a:pPr>
            <a:r>
              <a:rPr lang="uk-UA" baseline="0" dirty="0"/>
              <a:t>  </a:t>
            </a: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8</a:t>
            </a:fld>
            <a:endParaRPr lang="en-GB"/>
          </a:p>
        </p:txBody>
      </p:sp>
    </p:spTree>
    <p:extLst>
      <p:ext uri="{BB962C8B-B14F-4D97-AF65-F5344CB8AC3E}">
        <p14:creationId xmlns:p14="http://schemas.microsoft.com/office/powerpoint/2010/main" val="268683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Місце для зображення 1">
            <a:extLst>
              <a:ext uri="{FF2B5EF4-FFF2-40B4-BE49-F238E27FC236}">
                <a16:creationId xmlns:a16="http://schemas.microsoft.com/office/drawing/2014/main" id="{19900A9A-9EBB-F43D-8FD5-67A41E5FFE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Місце для нотаток 2">
            <a:extLst>
              <a:ext uri="{FF2B5EF4-FFF2-40B4-BE49-F238E27FC236}">
                <a16:creationId xmlns:a16="http://schemas.microsoft.com/office/drawing/2014/main" id="{86E8D482-F712-EE28-B667-DF715EEEAB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uk-UA"/>
          </a:p>
        </p:txBody>
      </p:sp>
      <p:sp>
        <p:nvSpPr>
          <p:cNvPr id="26628" name="Місце для номера слайда 3">
            <a:extLst>
              <a:ext uri="{FF2B5EF4-FFF2-40B4-BE49-F238E27FC236}">
                <a16:creationId xmlns:a16="http://schemas.microsoft.com/office/drawing/2014/main" id="{45E62F42-60EA-AEB0-21E9-C7994988EF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D44511A-74DB-4B44-B6CF-00C1EEB5A87F}" type="slidenum">
              <a:rPr lang="uk-UA" altLang="uk-UA"/>
              <a:pPr eaLnBrk="1" hangingPunct="1">
                <a:spcBef>
                  <a:spcPct val="0"/>
                </a:spcBef>
              </a:pPr>
              <a:t>9</a:t>
            </a:fld>
            <a:endParaRPr lang="uk-UA" altLang="uk-U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dirty="0"/>
              <a:t>PSG meeting, 21.07.2023,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21.07.2023, Kyiv</a:t>
            </a:r>
            <a:endParaRPr lang="en-GB" dirty="0"/>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Заголовок, текст і 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uk-UA"/>
              <a:t>Зразок заголовка</a:t>
            </a:r>
          </a:p>
        </p:txBody>
      </p:sp>
      <p:sp>
        <p:nvSpPr>
          <p:cNvPr id="3" name="Місце для тексту 2"/>
          <p:cNvSpPr>
            <a:spLocks noGrp="1"/>
          </p:cNvSpPr>
          <p:nvPr>
            <p:ph type="body" sz="half" idx="1"/>
          </p:nvPr>
        </p:nvSpPr>
        <p:spPr>
          <a:xfrm>
            <a:off x="609600" y="1600201"/>
            <a:ext cx="53848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quarter" idx="2"/>
          </p:nvPr>
        </p:nvSpPr>
        <p:spPr>
          <a:xfrm>
            <a:off x="6197600" y="1600200"/>
            <a:ext cx="5384800" cy="21859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вмісту 4"/>
          <p:cNvSpPr>
            <a:spLocks noGrp="1"/>
          </p:cNvSpPr>
          <p:nvPr>
            <p:ph sz="quarter" idx="3"/>
          </p:nvPr>
        </p:nvSpPr>
        <p:spPr>
          <a:xfrm>
            <a:off x="6197600" y="3938589"/>
            <a:ext cx="5384800" cy="2187575"/>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дати 5"/>
          <p:cNvSpPr>
            <a:spLocks noGrp="1"/>
          </p:cNvSpPr>
          <p:nvPr>
            <p:ph type="dt" sz="half" idx="10"/>
          </p:nvPr>
        </p:nvSpPr>
        <p:spPr>
          <a:xfrm>
            <a:off x="609600" y="6245225"/>
            <a:ext cx="2844800" cy="476250"/>
          </a:xfrm>
        </p:spPr>
        <p:txBody>
          <a:bodyPr/>
          <a:lstStyle>
            <a:lvl1pPr>
              <a:defRPr>
                <a:latin typeface="Arial" pitchFamily="34" charset="0"/>
              </a:defRPr>
            </a:lvl1pPr>
          </a:lstStyle>
          <a:p>
            <a:pPr>
              <a:defRPr/>
            </a:pPr>
            <a:endParaRPr lang="ru-RU" altLang="uk-UA"/>
          </a:p>
        </p:txBody>
      </p:sp>
      <p:sp>
        <p:nvSpPr>
          <p:cNvPr id="7" name="Місце для нижнього колонтитула 6"/>
          <p:cNvSpPr>
            <a:spLocks noGrp="1"/>
          </p:cNvSpPr>
          <p:nvPr>
            <p:ph type="ftr" sz="quarter" idx="11"/>
          </p:nvPr>
        </p:nvSpPr>
        <p:spPr>
          <a:xfrm>
            <a:off x="4165600" y="6245225"/>
            <a:ext cx="3860800" cy="476250"/>
          </a:xfrm>
        </p:spPr>
        <p:txBody>
          <a:bodyPr/>
          <a:lstStyle>
            <a:lvl1pPr>
              <a:defRPr>
                <a:latin typeface="Arial" pitchFamily="34" charset="0"/>
              </a:defRPr>
            </a:lvl1pPr>
          </a:lstStyle>
          <a:p>
            <a:pPr>
              <a:defRPr/>
            </a:pPr>
            <a:endParaRPr lang="ru-RU" altLang="uk-UA"/>
          </a:p>
        </p:txBody>
      </p:sp>
      <p:sp>
        <p:nvSpPr>
          <p:cNvPr id="8" name="Місце для номера слайда 7"/>
          <p:cNvSpPr>
            <a:spLocks noGrp="1"/>
          </p:cNvSpPr>
          <p:nvPr>
            <p:ph type="sldNum" sz="quarter" idx="12"/>
          </p:nvPr>
        </p:nvSpPr>
        <p:spPr>
          <a:xfrm>
            <a:off x="8737600" y="6245225"/>
            <a:ext cx="2844800" cy="476250"/>
          </a:xfrm>
        </p:spPr>
        <p:txBody>
          <a:bodyPr/>
          <a:lstStyle>
            <a:lvl1pPr>
              <a:defRPr/>
            </a:lvl1pPr>
          </a:lstStyle>
          <a:p>
            <a:fld id="{39FCB11D-BCBE-443A-9C0D-639B9688F080}" type="slidenum">
              <a:rPr lang="ru-RU" altLang="uk-UA"/>
              <a:pPr/>
              <a:t>‹#›</a:t>
            </a:fld>
            <a:endParaRPr lang="ru-RU" altLang="uk-UA"/>
          </a:p>
        </p:txBody>
      </p:sp>
    </p:spTree>
    <p:extLst>
      <p:ext uri="{BB962C8B-B14F-4D97-AF65-F5344CB8AC3E}">
        <p14:creationId xmlns:p14="http://schemas.microsoft.com/office/powerpoint/2010/main" val="288055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9898D062-73E6-4ADD-B79E-F573D2C3FBEE}" type="datetimeFigureOut">
              <a:rPr lang="uk-UA" smtClean="0"/>
              <a:t>17.09.2024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EF431974-4D7C-42FE-A378-0B7FBED84171}" type="slidenum">
              <a:rPr lang="uk-UA" smtClean="0"/>
              <a:t>‹#›</a:t>
            </a:fld>
            <a:endParaRPr lang="uk-UA"/>
          </a:p>
        </p:txBody>
      </p:sp>
    </p:spTree>
    <p:extLst>
      <p:ext uri="{BB962C8B-B14F-4D97-AF65-F5344CB8AC3E}">
        <p14:creationId xmlns:p14="http://schemas.microsoft.com/office/powerpoint/2010/main" val="29593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BBA83CE-11CA-E926-E773-E32FCCED9E27}"/>
              </a:ext>
            </a:extLst>
          </p:cNvPr>
          <p:cNvSpPr>
            <a:spLocks noGrp="1"/>
          </p:cNvSpPr>
          <p:nvPr>
            <p:ph type="dt" sz="half" idx="10"/>
          </p:nvPr>
        </p:nvSpPr>
        <p:spPr/>
        <p:txBody>
          <a:bodyPr/>
          <a:lstStyle>
            <a:lvl1pPr>
              <a:defRPr/>
            </a:lvl1pPr>
          </a:lstStyle>
          <a:p>
            <a:pPr>
              <a:defRPr/>
            </a:pPr>
            <a:fld id="{AB942BE6-442A-4B45-B974-8176CE7787A2}" type="datetimeFigureOut">
              <a:rPr lang="uk-UA"/>
              <a:pPr>
                <a:defRPr/>
              </a:pPr>
              <a:t>17.09.2024</a:t>
            </a:fld>
            <a:endParaRPr lang="uk-UA"/>
          </a:p>
        </p:txBody>
      </p:sp>
      <p:sp>
        <p:nvSpPr>
          <p:cNvPr id="5" name="Місце для нижнього колонтитула 4">
            <a:extLst>
              <a:ext uri="{FF2B5EF4-FFF2-40B4-BE49-F238E27FC236}">
                <a16:creationId xmlns:a16="http://schemas.microsoft.com/office/drawing/2014/main" id="{96123209-B935-3483-F4A8-4EF67FA27300}"/>
              </a:ext>
            </a:extLst>
          </p:cNvPr>
          <p:cNvSpPr>
            <a:spLocks noGrp="1"/>
          </p:cNvSpPr>
          <p:nvPr>
            <p:ph type="ftr" sz="quarter" idx="11"/>
          </p:nvPr>
        </p:nvSpPr>
        <p:spPr/>
        <p:txBody>
          <a:bodyPr/>
          <a:lstStyle>
            <a:lvl1pPr>
              <a:defRPr/>
            </a:lvl1pPr>
          </a:lstStyle>
          <a:p>
            <a:pPr>
              <a:defRPr/>
            </a:pPr>
            <a:endParaRPr lang="uk-UA"/>
          </a:p>
        </p:txBody>
      </p:sp>
      <p:sp>
        <p:nvSpPr>
          <p:cNvPr id="6" name="Місце для номера слайда 5">
            <a:extLst>
              <a:ext uri="{FF2B5EF4-FFF2-40B4-BE49-F238E27FC236}">
                <a16:creationId xmlns:a16="http://schemas.microsoft.com/office/drawing/2014/main" id="{9E9DE355-8469-5BDF-9C46-9C508AB9673F}"/>
              </a:ext>
            </a:extLst>
          </p:cNvPr>
          <p:cNvSpPr>
            <a:spLocks noGrp="1"/>
          </p:cNvSpPr>
          <p:nvPr>
            <p:ph type="sldNum" sz="quarter" idx="12"/>
          </p:nvPr>
        </p:nvSpPr>
        <p:spPr/>
        <p:txBody>
          <a:bodyPr/>
          <a:lstStyle>
            <a:lvl1pPr>
              <a:defRPr/>
            </a:lvl1pPr>
          </a:lstStyle>
          <a:p>
            <a:fld id="{822683A1-B2C9-4945-8DC9-9EA6411A44EE}" type="slidenum">
              <a:rPr lang="uk-UA" altLang="uk-UA"/>
              <a:pPr/>
              <a:t>‹#›</a:t>
            </a:fld>
            <a:endParaRPr lang="uk-UA" altLang="uk-UA"/>
          </a:p>
        </p:txBody>
      </p:sp>
    </p:spTree>
    <p:extLst>
      <p:ext uri="{BB962C8B-B14F-4D97-AF65-F5344CB8AC3E}">
        <p14:creationId xmlns:p14="http://schemas.microsoft.com/office/powerpoint/2010/main" val="397678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Secnd</a:t>
            </a:r>
            <a:r>
              <a:rPr lang="en-US" dirty="0"/>
              <a:t>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July 2023</a:t>
            </a:r>
            <a:endParaRPr lang="en-GB" dirty="0"/>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PSG meeting, 21.07.2023, Kyiv</a:t>
            </a:r>
            <a:endParaRPr lang="en-GB" dirty="0"/>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7"/>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8"/>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9"/>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9" r:id="rId3"/>
    <p:sldLayoutId id="2147483660" r:id="rId4"/>
    <p:sldLayoutId id="2147483661"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nfi.lisproekt.gov.ua/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7008B1-C5DE-3844-93A9-4FEC4AC7D62E}"/>
              </a:ext>
            </a:extLst>
          </p:cNvPr>
          <p:cNvSpPr txBox="1"/>
          <p:nvPr/>
        </p:nvSpPr>
        <p:spPr>
          <a:xfrm>
            <a:off x="336430" y="1534052"/>
            <a:ext cx="11369616" cy="4616648"/>
          </a:xfrm>
          <a:prstGeom prst="rect">
            <a:avLst/>
          </a:prstGeom>
          <a:noFill/>
        </p:spPr>
        <p:txBody>
          <a:bodyPr wrap="square" rtlCol="0">
            <a:spAutoFit/>
          </a:bodyPr>
          <a:lstStyle/>
          <a:p>
            <a:pPr algn="ctr"/>
            <a:endParaRPr lang="uk-UA" sz="3600" b="1" dirty="0"/>
          </a:p>
          <a:p>
            <a:pPr algn="ctr"/>
            <a:r>
              <a:rPr lang="en-US" sz="3600" b="1" dirty="0"/>
              <a:t>Methodological overview of NFI Ukraine </a:t>
            </a:r>
            <a:br>
              <a:rPr lang="en-US" sz="3600" b="1" dirty="0"/>
            </a:br>
            <a:r>
              <a:rPr lang="en-US" sz="3600" b="1" dirty="0"/>
              <a:t>with special regard to segmented plots</a:t>
            </a:r>
            <a:endParaRPr lang="uk-UA" sz="2400" b="1" dirty="0"/>
          </a:p>
          <a:p>
            <a:pPr algn="ctr"/>
            <a:endParaRPr lang="en-GB" sz="2400" i="1" dirty="0"/>
          </a:p>
          <a:p>
            <a:pPr algn="ctr"/>
            <a:r>
              <a:rPr lang="en-US" sz="2400" i="1" dirty="0"/>
              <a:t>Vitaliy Storozhuk,</a:t>
            </a:r>
          </a:p>
          <a:p>
            <a:pPr algn="ctr"/>
            <a:r>
              <a:rPr lang="en-US" sz="2400" i="1" dirty="0"/>
              <a:t>National Coordinator, SFI Project</a:t>
            </a:r>
            <a:endParaRPr lang="uk-UA" sz="2400" i="1" dirty="0"/>
          </a:p>
          <a:p>
            <a:pPr algn="ctr"/>
            <a:r>
              <a:rPr lang="en-GB" sz="2400" i="1" dirty="0"/>
              <a:t>Andrii Shamrai</a:t>
            </a:r>
            <a:r>
              <a:rPr lang="uk-UA" sz="2400" i="1" dirty="0"/>
              <a:t>,  </a:t>
            </a:r>
            <a:endParaRPr lang="en-US" sz="2400" i="1" dirty="0"/>
          </a:p>
          <a:p>
            <a:pPr algn="ctr"/>
            <a:r>
              <a:rPr lang="en-GB" sz="2400" i="1" dirty="0"/>
              <a:t>Head of Centre of National Forest Inventory, «</a:t>
            </a:r>
            <a:r>
              <a:rPr lang="en-GB" sz="2400" i="1" dirty="0" err="1"/>
              <a:t>Ukrderzhlisproject</a:t>
            </a:r>
            <a:r>
              <a:rPr lang="en-GB" sz="2400" i="1" dirty="0"/>
              <a:t>»</a:t>
            </a:r>
          </a:p>
          <a:p>
            <a:pPr algn="ctr"/>
            <a:endParaRPr lang="en-GB" sz="2400" i="1" dirty="0"/>
          </a:p>
          <a:p>
            <a:pPr algn="ctr"/>
            <a:endParaRPr lang="en-GB" sz="2400" i="1" dirty="0"/>
          </a:p>
          <a:p>
            <a:pPr algn="ctr"/>
            <a:endParaRPr lang="uk-UA" dirty="0"/>
          </a:p>
        </p:txBody>
      </p:sp>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
        <p:nvSpPr>
          <p:cNvPr id="9" name="Прямокутник 8"/>
          <p:cNvSpPr/>
          <p:nvPr/>
        </p:nvSpPr>
        <p:spPr>
          <a:xfrm>
            <a:off x="796738" y="5966035"/>
            <a:ext cx="10775576" cy="646331"/>
          </a:xfrm>
          <a:prstGeom prst="rect">
            <a:avLst/>
          </a:prstGeom>
        </p:spPr>
        <p:txBody>
          <a:bodyPr wrap="square">
            <a:spAutoFit/>
          </a:bodyPr>
          <a:lstStyle/>
          <a:p>
            <a:pPr algn="ctr"/>
            <a:r>
              <a:rPr lang="en-US" b="1" dirty="0"/>
              <a:t>Segmented plots – a methodological </a:t>
            </a:r>
            <a:r>
              <a:rPr lang="en-US" b="1" dirty="0" err="1"/>
              <a:t>speciality</a:t>
            </a:r>
            <a:r>
              <a:rPr lang="en-US" b="1" dirty="0"/>
              <a:t> for National Forest Inventory in Austria and Ukraine </a:t>
            </a:r>
          </a:p>
          <a:p>
            <a:pPr algn="ctr"/>
            <a:r>
              <a:rPr lang="en-US" b="1" dirty="0"/>
              <a:t>18.09.2024 </a:t>
            </a:r>
            <a:r>
              <a:rPr lang="de-DE" b="1" dirty="0"/>
              <a:t>Vienna/ Berlin / Kyiv /</a:t>
            </a:r>
            <a:endParaRPr lang="en-US" b="1" dirty="0"/>
          </a:p>
        </p:txBody>
      </p:sp>
    </p:spTree>
    <p:extLst>
      <p:ext uri="{BB962C8B-B14F-4D97-AF65-F5344CB8AC3E}">
        <p14:creationId xmlns:p14="http://schemas.microsoft.com/office/powerpoint/2010/main" val="276341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B26BC0-696D-E00E-8AE2-22A0EAE18C10}"/>
              </a:ext>
            </a:extLst>
          </p:cNvPr>
          <p:cNvSpPr txBox="1"/>
          <p:nvPr/>
        </p:nvSpPr>
        <p:spPr>
          <a:xfrm>
            <a:off x="705050" y="407608"/>
            <a:ext cx="6222732" cy="584775"/>
          </a:xfrm>
          <a:prstGeom prst="rect">
            <a:avLst/>
          </a:prstGeom>
          <a:noFill/>
        </p:spPr>
        <p:txBody>
          <a:bodyPr wrap="square">
            <a:spAutoFit/>
          </a:bodyPr>
          <a:lstStyle/>
          <a:p>
            <a:r>
              <a:rPr lang="en-US" altLang="uk-UA" sz="3200" b="1" dirty="0">
                <a:latin typeface="+mn-lt"/>
                <a:ea typeface="+mn-ea"/>
                <a:cs typeface="+mn-cs"/>
              </a:rPr>
              <a:t>Methodological Conclusions</a:t>
            </a:r>
            <a:endParaRPr lang="uk-UA" sz="3200" dirty="0"/>
          </a:p>
        </p:txBody>
      </p:sp>
      <p:sp>
        <p:nvSpPr>
          <p:cNvPr id="3" name="Місце для вмісту 5">
            <a:extLst>
              <a:ext uri="{FF2B5EF4-FFF2-40B4-BE49-F238E27FC236}">
                <a16:creationId xmlns:a16="http://schemas.microsoft.com/office/drawing/2014/main" id="{3C5CDD87-C7AC-9D5E-DD90-E02DD4F17ED1}"/>
              </a:ext>
            </a:extLst>
          </p:cNvPr>
          <p:cNvSpPr txBox="1">
            <a:spLocks/>
          </p:cNvSpPr>
          <p:nvPr/>
        </p:nvSpPr>
        <p:spPr>
          <a:xfrm>
            <a:off x="342740" y="1644266"/>
            <a:ext cx="11076272" cy="50774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t>Any </a:t>
            </a:r>
            <a:r>
              <a:rPr lang="en-GB" sz="2600" u="sng" dirty="0"/>
              <a:t>permanent</a:t>
            </a:r>
            <a:r>
              <a:rPr lang="en-GB" sz="2600" dirty="0"/>
              <a:t> forest inventory plot may have segments (at initial or repeated re-measurements) - and therefore the application of edge correction methods is a conditional one-time procedure for the initial establishment of the plot</a:t>
            </a:r>
            <a:endParaRPr lang="uk-UA" sz="2600" dirty="0"/>
          </a:p>
          <a:p>
            <a:r>
              <a:rPr lang="en-GB" sz="2600" dirty="0"/>
              <a:t>The problem of taking into account the boundary effect in statistical estimates of the Ukrainian NFI has not been solved. However, since the inclusive zone and the corresponding area only decrease when parts of the plot are allocated, the estimates of the NFI of Ukraine are conservative (lower than the estimates if the boundary effect were taken into account)</a:t>
            </a:r>
            <a:endParaRPr lang="uk-UA" sz="2600" dirty="0"/>
          </a:p>
          <a:p>
            <a:r>
              <a:rPr lang="en-GB" sz="2600" b="1" dirty="0"/>
              <a:t>Division of the inventory plots into parts allows to obtain statistical estimates </a:t>
            </a:r>
            <a:r>
              <a:rPr lang="en-GB" sz="2600" dirty="0"/>
              <a:t>not only for the aggregate of trees</a:t>
            </a:r>
            <a:r>
              <a:rPr lang="en-GB" sz="2600" b="1" dirty="0"/>
              <a:t>, </a:t>
            </a:r>
            <a:r>
              <a:rPr lang="en-GB" sz="2600" dirty="0"/>
              <a:t>but also for </a:t>
            </a:r>
            <a:r>
              <a:rPr lang="en-GB" sz="2600" b="1" dirty="0"/>
              <a:t>forest stands - </a:t>
            </a:r>
            <a:r>
              <a:rPr lang="en-GB" sz="2600" dirty="0"/>
              <a:t>as a result, the possibility of comparison with the data of previous national surveys is preserved </a:t>
            </a:r>
            <a:r>
              <a:rPr lang="en-US" sz="2600" dirty="0"/>
              <a:t> </a:t>
            </a:r>
            <a:endParaRPr lang="uk-UA" sz="2600" dirty="0"/>
          </a:p>
        </p:txBody>
      </p:sp>
      <p:sp>
        <p:nvSpPr>
          <p:cNvPr id="4" name="Прямокутник 3">
            <a:extLst>
              <a:ext uri="{FF2B5EF4-FFF2-40B4-BE49-F238E27FC236}">
                <a16:creationId xmlns:a16="http://schemas.microsoft.com/office/drawing/2014/main" id="{0AE8DDF4-051E-40C9-0281-211AAF86A717}"/>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5660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
        <p:nvSpPr>
          <p:cNvPr id="2" name="TextBox 1"/>
          <p:cNvSpPr txBox="1"/>
          <p:nvPr/>
        </p:nvSpPr>
        <p:spPr>
          <a:xfrm>
            <a:off x="3734391" y="4920020"/>
            <a:ext cx="5558590" cy="646331"/>
          </a:xfrm>
          <a:prstGeom prst="rect">
            <a:avLst/>
          </a:prstGeom>
          <a:noFill/>
        </p:spPr>
        <p:txBody>
          <a:bodyPr wrap="square" rtlCol="0">
            <a:spAutoFit/>
          </a:bodyPr>
          <a:lstStyle/>
          <a:p>
            <a:r>
              <a:rPr lang="en-US" sz="3600" dirty="0"/>
              <a:t>Thank for your attention!</a:t>
            </a:r>
            <a:endParaRPr lang="uk-UA" sz="3600" dirty="0"/>
          </a:p>
        </p:txBody>
      </p:sp>
      <p:sp>
        <p:nvSpPr>
          <p:cNvPr id="3" name="Rectangle 2">
            <a:extLst>
              <a:ext uri="{FF2B5EF4-FFF2-40B4-BE49-F238E27FC236}">
                <a16:creationId xmlns:a16="http://schemas.microsoft.com/office/drawing/2014/main" id="{A2B66DA7-9D0A-94FC-E63F-16873B3227EC}"/>
              </a:ext>
            </a:extLst>
          </p:cNvPr>
          <p:cNvSpPr>
            <a:spLocks noChangeArrowheads="1"/>
          </p:cNvSpPr>
          <p:nvPr/>
        </p:nvSpPr>
        <p:spPr bwMode="auto">
          <a:xfrm>
            <a:off x="2498877" y="2419758"/>
            <a:ext cx="792528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uk-UA" sz="32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The website of the Ukrainian NFI </a:t>
            </a:r>
            <a:endParaRPr lang="uk-UA" altLang="uk-UA" sz="3200" dirty="0">
              <a:latin typeface="Calibri" panose="020F0502020204030204" pitchFamily="34" charset="0"/>
              <a:ea typeface="Aptos" panose="020B000402020202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uk-UA" sz="32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can be accessed via </a:t>
            </a:r>
            <a:r>
              <a:rPr kumimoji="0" lang="en-GB" altLang="uk-UA" sz="3200" b="1"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hlinkClick r:id="rId4"/>
              </a:rPr>
              <a:t>nfi.lisproekt.gov.ua/</a:t>
            </a:r>
            <a:endParaRPr kumimoji="0" lang="uk-UA" altLang="uk-UA"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346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1"/>
          <p:cNvSpPr txBox="1">
            <a:spLocks noChangeArrowheads="1"/>
          </p:cNvSpPr>
          <p:nvPr/>
        </p:nvSpPr>
        <p:spPr bwMode="auto">
          <a:xfrm>
            <a:off x="3207310" y="5504236"/>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lgn="ctr" eaLnBrk="1" hangingPunct="1">
              <a:spcBef>
                <a:spcPct val="0"/>
              </a:spcBef>
              <a:buClrTx/>
              <a:buFontTx/>
              <a:buNone/>
            </a:pPr>
            <a:endParaRPr lang="uk-UA" altLang="uk-UA" sz="2400"/>
          </a:p>
        </p:txBody>
      </p:sp>
      <p:sp>
        <p:nvSpPr>
          <p:cNvPr id="9" name="Прямокутник 8"/>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 name="officeArt object">
            <a:extLst>
              <a:ext uri="{FF2B5EF4-FFF2-40B4-BE49-F238E27FC236}">
                <a16:creationId xmlns:a16="http://schemas.microsoft.com/office/drawing/2014/main" id="{F970A393-EDCA-7F44-E8D1-34BB8EAB2783}"/>
              </a:ext>
            </a:extLst>
          </p:cNvPr>
          <p:cNvPicPr/>
          <p:nvPr/>
        </p:nvPicPr>
        <p:blipFill>
          <a:blip r:embed="rId4"/>
          <a:stretch>
            <a:fillRect/>
          </a:stretch>
        </p:blipFill>
        <p:spPr>
          <a:xfrm>
            <a:off x="2330411" y="1904017"/>
            <a:ext cx="3076575" cy="3238500"/>
          </a:xfrm>
          <a:prstGeom prst="rect">
            <a:avLst/>
          </a:prstGeom>
          <a:ln w="12700" cap="flat">
            <a:noFill/>
            <a:miter lim="400000"/>
          </a:ln>
          <a:effectLst/>
        </p:spPr>
      </p:pic>
      <p:pic>
        <p:nvPicPr>
          <p:cNvPr id="8" name="officeArt object">
            <a:extLst>
              <a:ext uri="{FF2B5EF4-FFF2-40B4-BE49-F238E27FC236}">
                <a16:creationId xmlns:a16="http://schemas.microsoft.com/office/drawing/2014/main" id="{2B087C22-CD11-8452-FB9C-F361C578A086}"/>
              </a:ext>
            </a:extLst>
          </p:cNvPr>
          <p:cNvPicPr/>
          <p:nvPr/>
        </p:nvPicPr>
        <p:blipFill>
          <a:blip r:embed="rId5"/>
          <a:stretch>
            <a:fillRect/>
          </a:stretch>
        </p:blipFill>
        <p:spPr>
          <a:xfrm>
            <a:off x="6656717" y="1998284"/>
            <a:ext cx="3032567" cy="3049966"/>
          </a:xfrm>
          <a:prstGeom prst="rect">
            <a:avLst/>
          </a:prstGeom>
          <a:ln w="12700" cap="flat">
            <a:noFill/>
            <a:miter lim="400000"/>
          </a:ln>
          <a:effectLst/>
        </p:spPr>
      </p:pic>
      <p:sp>
        <p:nvSpPr>
          <p:cNvPr id="7" name="Заголовок 1"/>
          <p:cNvSpPr>
            <a:spLocks noGrp="1"/>
          </p:cNvSpPr>
          <p:nvPr>
            <p:ph type="title"/>
          </p:nvPr>
        </p:nvSpPr>
        <p:spPr>
          <a:xfrm>
            <a:off x="765931" y="438697"/>
            <a:ext cx="10655443" cy="545165"/>
          </a:xfrm>
        </p:spPr>
        <p:txBody>
          <a:bodyPr>
            <a:noAutofit/>
          </a:bodyPr>
          <a:lstStyle/>
          <a:p>
            <a:pPr eaLnBrk="1" hangingPunct="1"/>
            <a:r>
              <a:rPr lang="en-US" altLang="uk-UA" sz="3200" b="1" dirty="0">
                <a:latin typeface="+mn-lt"/>
                <a:ea typeface="+mn-ea"/>
                <a:cs typeface="+mn-cs"/>
              </a:rPr>
              <a:t>Probability for Including Tree: Nested Plot + Segments</a:t>
            </a:r>
            <a:endParaRPr lang="uk-UA" altLang="uk-UA" sz="3200" b="1" dirty="0">
              <a:latin typeface="+mn-lt"/>
              <a:ea typeface="+mn-ea"/>
              <a:cs typeface="+mn-cs"/>
            </a:endParaRPr>
          </a:p>
        </p:txBody>
      </p:sp>
    </p:spTree>
    <p:extLst>
      <p:ext uri="{BB962C8B-B14F-4D97-AF65-F5344CB8AC3E}">
        <p14:creationId xmlns:p14="http://schemas.microsoft.com/office/powerpoint/2010/main" val="264146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90283" y="274728"/>
            <a:ext cx="90771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Regulatory Framework of the NFI Ukraine</a:t>
            </a:r>
            <a:endParaRPr lang="uk-UA" altLang="uk-UA" sz="3200" b="1" dirty="0">
              <a:latin typeface="+mn-lt"/>
              <a:ea typeface="+mn-ea"/>
              <a:cs typeface="+mn-cs"/>
            </a:endParaRPr>
          </a:p>
        </p:txBody>
      </p:sp>
      <p:sp>
        <p:nvSpPr>
          <p:cNvPr id="3" name="Прямокутник 2"/>
          <p:cNvSpPr/>
          <p:nvPr/>
        </p:nvSpPr>
        <p:spPr>
          <a:xfrm>
            <a:off x="690283" y="1537539"/>
            <a:ext cx="11161058" cy="4524315"/>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GB" sz="2400" dirty="0">
                <a:latin typeface="Calibri" panose="020F0502020204030204" pitchFamily="34" charset="0"/>
              </a:rPr>
              <a:t>LAW OF UKRAINE "</a:t>
            </a:r>
            <a:r>
              <a:rPr lang="en-GB" sz="2400" b="1" dirty="0">
                <a:latin typeface="Calibri" panose="020F0502020204030204" pitchFamily="34" charset="0"/>
              </a:rPr>
              <a:t>On Amendments to the Forest Code of Ukraine on Conducting a National Forest Inventory</a:t>
            </a:r>
            <a:r>
              <a:rPr lang="en-GB" sz="2400" dirty="0">
                <a:latin typeface="Calibri" panose="020F0502020204030204" pitchFamily="34" charset="0"/>
              </a:rPr>
              <a:t>" of 02.06.2020 No. 643-IX</a:t>
            </a:r>
          </a:p>
          <a:p>
            <a:pPr marL="285750" indent="-285750" algn="just">
              <a:buFont typeface="Arial" panose="020B0604020202020204" pitchFamily="34" charset="0"/>
              <a:buChar char="•"/>
            </a:pPr>
            <a:r>
              <a:rPr lang="en-GB" sz="2400" dirty="0">
                <a:highlight>
                  <a:srgbClr val="FFFF00"/>
                </a:highlight>
                <a:latin typeface="Calibri" panose="020F0502020204030204" pitchFamily="34" charset="0"/>
              </a:rPr>
              <a:t>RESOLUTION of the Cabinet of Ministers of Ukraine "</a:t>
            </a:r>
            <a:r>
              <a:rPr lang="en-GB" sz="2400" b="1" dirty="0">
                <a:highlight>
                  <a:srgbClr val="FFFF00"/>
                </a:highlight>
                <a:latin typeface="Calibri" panose="020F0502020204030204" pitchFamily="34" charset="0"/>
              </a:rPr>
              <a:t>On Approval of the Order for Conducting a National Forest Inventory and Amendments to the Annex to the Regulation on Data Sets to be Disclosed in the Form of Open Data</a:t>
            </a:r>
            <a:r>
              <a:rPr lang="en-GB" sz="2400" dirty="0">
                <a:highlight>
                  <a:srgbClr val="FFFF00"/>
                </a:highlight>
                <a:latin typeface="Calibri" panose="020F0502020204030204" pitchFamily="34" charset="0"/>
              </a:rPr>
              <a:t>" of 21 April 2021 No. 392</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On Amendments to the Order for the Use of Funds Provided in the State Budget for Financing Measures for Forestry and Hunting, Protection and Conservation of Forests in the Forest Fund, Creation of Protective Forest Plantations and Shelterbelts</a:t>
            </a:r>
            <a:r>
              <a:rPr lang="en-GB" sz="2400" dirty="0">
                <a:latin typeface="Calibri" panose="020F0502020204030204" pitchFamily="34" charset="0"/>
              </a:rPr>
              <a:t>" of 9 June 2021 No. 602</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Some issues of conducting a National Forest Inventory during martial law</a:t>
            </a:r>
            <a:r>
              <a:rPr lang="en-GB" sz="2400" dirty="0">
                <a:latin typeface="Calibri" panose="020F0502020204030204" pitchFamily="34" charset="0"/>
              </a:rPr>
              <a:t>" of 25 April 2023, No. 388</a:t>
            </a:r>
            <a:endParaRPr lang="uk-UA" sz="2400" dirty="0">
              <a:latin typeface="Calibri" panose="020F0502020204030204" pitchFamily="34" charset="0"/>
            </a:endParaRPr>
          </a:p>
        </p:txBody>
      </p:sp>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8752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Заголовок 1"/>
          <p:cNvSpPr>
            <a:spLocks noGrp="1"/>
          </p:cNvSpPr>
          <p:nvPr>
            <p:ph type="title"/>
          </p:nvPr>
        </p:nvSpPr>
        <p:spPr>
          <a:xfrm>
            <a:off x="711957" y="480298"/>
            <a:ext cx="8798953" cy="545165"/>
          </a:xfrm>
        </p:spPr>
        <p:txBody>
          <a:bodyPr>
            <a:noAutofit/>
          </a:bodyPr>
          <a:lstStyle/>
          <a:p>
            <a:pPr eaLnBrk="1" hangingPunct="1"/>
            <a:r>
              <a:rPr lang="en-GB" altLang="uk-UA" sz="3200" b="1" dirty="0">
                <a:latin typeface="+mn-lt"/>
                <a:ea typeface="+mn-ea"/>
                <a:cs typeface="+mn-cs"/>
              </a:rPr>
              <a:t>NFI grid (5*5 km)</a:t>
            </a:r>
            <a:endParaRPr lang="uk-UA" altLang="uk-UA" sz="3200" b="1" dirty="0">
              <a:latin typeface="+mn-lt"/>
              <a:ea typeface="+mn-ea"/>
              <a:cs typeface="+mn-cs"/>
            </a:endParaRPr>
          </a:p>
        </p:txBody>
      </p:sp>
      <p:sp>
        <p:nvSpPr>
          <p:cNvPr id="6" name="Місце для вмісту 1"/>
          <p:cNvSpPr txBox="1">
            <a:spLocks/>
          </p:cNvSpPr>
          <p:nvPr/>
        </p:nvSpPr>
        <p:spPr bwMode="auto">
          <a:xfrm>
            <a:off x="602939" y="1460941"/>
            <a:ext cx="3830942" cy="1968059"/>
          </a:xfrm>
          <a:prstGeom prst="rect">
            <a:avLst/>
          </a:prstGeom>
          <a:noFill/>
          <a:ln>
            <a:noFill/>
          </a:ln>
          <a:effectLst/>
        </p:spPr>
        <p:txBody>
          <a:bodyPr/>
          <a:lstStyle>
            <a:lvl1pPr marL="0" indent="0" algn="ctr" rtl="0" eaLnBrk="1" fontAlgn="base" hangingPunct="1">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a:lstStyle>
          <a:p>
            <a:pPr algn="l">
              <a:buClr>
                <a:schemeClr val="accent5">
                  <a:lumMod val="50000"/>
                </a:schemeClr>
              </a:buClr>
              <a:defRPr/>
            </a:pPr>
            <a:r>
              <a:rPr lang="en-GB" altLang="uk-UA" sz="2400" dirty="0">
                <a:effectLst/>
                <a:latin typeface="Calibri" panose="020F0502020204030204" pitchFamily="34" charset="0"/>
              </a:rPr>
              <a:t>Total number of plots in the grid </a:t>
            </a:r>
            <a:r>
              <a:rPr lang="uk-UA" altLang="uk-UA" sz="2400" dirty="0">
                <a:effectLst/>
                <a:latin typeface="Calibri" panose="020F0502020204030204" pitchFamily="34" charset="0"/>
              </a:rPr>
              <a:t>- 96,6 </a:t>
            </a:r>
            <a:r>
              <a:rPr lang="en-GB" altLang="uk-UA" sz="2400" dirty="0">
                <a:effectLst/>
                <a:latin typeface="Calibri" panose="020F0502020204030204" pitchFamily="34" charset="0"/>
              </a:rPr>
              <a:t>thousand</a:t>
            </a:r>
          </a:p>
          <a:p>
            <a:pPr marL="342900" indent="-342900" algn="l">
              <a:buClr>
                <a:schemeClr val="accent5">
                  <a:lumMod val="50000"/>
                </a:schemeClr>
              </a:buClr>
              <a:buFont typeface="Arial" panose="020B0604020202020204" pitchFamily="34" charset="0"/>
              <a:buChar char="•"/>
              <a:defRPr/>
            </a:pPr>
            <a:r>
              <a:rPr lang="en-GB" altLang="uk-UA" sz="2400" u="sng" dirty="0">
                <a:effectLst/>
                <a:latin typeface="Calibri" panose="020F0502020204030204" pitchFamily="34" charset="0"/>
              </a:rPr>
              <a:t>out of which </a:t>
            </a:r>
            <a:r>
              <a:rPr lang="en-US" altLang="uk-UA" sz="2400" dirty="0">
                <a:effectLst/>
                <a:latin typeface="Calibri" panose="020F0502020204030204" pitchFamily="34" charset="0"/>
              </a:rPr>
              <a:t>about </a:t>
            </a:r>
            <a:br>
              <a:rPr lang="en-US" altLang="uk-UA" sz="2400" dirty="0">
                <a:effectLst/>
                <a:latin typeface="Calibri" panose="020F0502020204030204" pitchFamily="34" charset="0"/>
              </a:rPr>
            </a:br>
            <a:r>
              <a:rPr lang="en-US" altLang="uk-UA" sz="2400" dirty="0">
                <a:effectLst/>
                <a:latin typeface="Calibri" panose="020F0502020204030204" pitchFamily="34" charset="0"/>
              </a:rPr>
              <a:t>20 </a:t>
            </a:r>
            <a:r>
              <a:rPr lang="en-GB" altLang="uk-UA" sz="2400" dirty="0">
                <a:effectLst/>
                <a:latin typeface="Calibri" panose="020F0502020204030204" pitchFamily="34" charset="0"/>
              </a:rPr>
              <a:t>thousand plots in forests</a:t>
            </a:r>
          </a:p>
          <a:p>
            <a:pPr marL="1085850" lvl="1" indent="-342900">
              <a:buClr>
                <a:schemeClr val="accent5">
                  <a:lumMod val="50000"/>
                </a:schemeClr>
              </a:buClr>
              <a:buFont typeface="Arial" panose="020B0604020202020204" pitchFamily="34" charset="0"/>
              <a:buChar char="•"/>
              <a:defRPr/>
            </a:pPr>
            <a:r>
              <a:rPr lang="en-GB" altLang="uk-UA" sz="2400" u="sng" dirty="0">
                <a:effectLst/>
                <a:latin typeface="Calibri" panose="020F0502020204030204" pitchFamily="34" charset="0"/>
              </a:rPr>
              <a:t>out of which </a:t>
            </a:r>
            <a:br>
              <a:rPr lang="en-GB" altLang="uk-UA" sz="2400" u="sng" dirty="0">
                <a:effectLst/>
                <a:latin typeface="Calibri" panose="020F0502020204030204" pitchFamily="34" charset="0"/>
              </a:rPr>
            </a:br>
            <a:r>
              <a:rPr lang="en-GB" altLang="uk-UA" sz="2400" b="1" u="sng" dirty="0">
                <a:effectLst/>
                <a:latin typeface="Calibri" panose="020F0502020204030204" pitchFamily="34" charset="0"/>
              </a:rPr>
              <a:t>4163</a:t>
            </a:r>
            <a:r>
              <a:rPr lang="en-GB" altLang="uk-UA" sz="2400" u="sng" dirty="0">
                <a:effectLst/>
                <a:latin typeface="Calibri" panose="020F0502020204030204" pitchFamily="34" charset="0"/>
              </a:rPr>
              <a:t> plots surveyed  in field during 2021-2023</a:t>
            </a:r>
          </a:p>
          <a:p>
            <a:pPr marL="1485900" lvl="2" indent="-342900">
              <a:buClr>
                <a:schemeClr val="accent5">
                  <a:lumMod val="50000"/>
                </a:schemeClr>
              </a:buClr>
              <a:buFont typeface="Arial" panose="020B0604020202020204" pitchFamily="34" charset="0"/>
              <a:buChar char="•"/>
              <a:defRPr/>
            </a:pPr>
            <a:r>
              <a:rPr lang="en-US" altLang="uk-UA" u="sng" dirty="0">
                <a:effectLst/>
                <a:latin typeface="Calibri" panose="020F0502020204030204" pitchFamily="34" charset="0"/>
              </a:rPr>
              <a:t>within which </a:t>
            </a:r>
            <a:r>
              <a:rPr lang="en-US" altLang="uk-UA" b="1" u="sng" dirty="0">
                <a:effectLst/>
                <a:latin typeface="Calibri" panose="020F0502020204030204" pitchFamily="34" charset="0"/>
              </a:rPr>
              <a:t>5245</a:t>
            </a:r>
            <a:r>
              <a:rPr lang="en-US" altLang="uk-UA" u="sng" dirty="0">
                <a:effectLst/>
                <a:latin typeface="Calibri" panose="020F0502020204030204" pitchFamily="34" charset="0"/>
              </a:rPr>
              <a:t> segments were identified and mapped</a:t>
            </a:r>
          </a:p>
          <a:p>
            <a:pPr>
              <a:buClr>
                <a:schemeClr val="accent5">
                  <a:lumMod val="50000"/>
                </a:schemeClr>
              </a:buClr>
              <a:defRPr/>
            </a:pPr>
            <a:endParaRPr lang="uk-UA" altLang="uk-UA" sz="2400" dirty="0">
              <a:effectLst/>
              <a:latin typeface="Calibri" panose="020F0502020204030204" pitchFamily="34" charset="0"/>
            </a:endParaRPr>
          </a:p>
          <a:p>
            <a:pPr>
              <a:buClr>
                <a:schemeClr val="accent5">
                  <a:lumMod val="50000"/>
                </a:schemeClr>
              </a:buClr>
              <a:defRPr/>
            </a:pPr>
            <a:endParaRPr lang="en-US" altLang="uk-UA" sz="2400" dirty="0">
              <a:effectLst/>
              <a:latin typeface="Calibri" panose="020F0502020204030204" pitchFamily="34" charset="0"/>
            </a:endParaRPr>
          </a:p>
          <a:p>
            <a:pPr>
              <a:buClr>
                <a:schemeClr val="accent5">
                  <a:lumMod val="50000"/>
                </a:schemeClr>
              </a:buClr>
              <a:defRPr/>
            </a:pPr>
            <a:endParaRPr lang="uk-UA" altLang="uk-UA" sz="2400" dirty="0">
              <a:effectLst/>
              <a:latin typeface="Calibri" panose="020F0502020204030204" pitchFamily="34" charset="0"/>
            </a:endParaRPr>
          </a:p>
        </p:txBody>
      </p:sp>
      <p:sp>
        <p:nvSpPr>
          <p:cNvPr id="7" name="Прямокутник 6"/>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p:cNvSpPr/>
          <p:nvPr/>
        </p:nvSpPr>
        <p:spPr>
          <a:xfrm>
            <a:off x="8740815" y="118535"/>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rotWithShape="1">
          <a:blip r:embed="rId4"/>
          <a:srcRect b="589"/>
          <a:stretch/>
        </p:blipFill>
        <p:spPr>
          <a:xfrm>
            <a:off x="6560999" y="1330263"/>
            <a:ext cx="5212383" cy="3319868"/>
          </a:xfrm>
          <a:prstGeom prst="rect">
            <a:avLst/>
          </a:prstGeom>
        </p:spPr>
      </p:pic>
      <p:pic>
        <p:nvPicPr>
          <p:cNvPr id="2" name="Рисунок 1"/>
          <p:cNvPicPr>
            <a:picLocks noChangeAspect="1"/>
          </p:cNvPicPr>
          <p:nvPr/>
        </p:nvPicPr>
        <p:blipFill>
          <a:blip r:embed="rId5"/>
          <a:stretch>
            <a:fillRect/>
          </a:stretch>
        </p:blipFill>
        <p:spPr>
          <a:xfrm>
            <a:off x="4578260" y="3717855"/>
            <a:ext cx="5212383" cy="3003882"/>
          </a:xfrm>
          <a:prstGeom prst="rect">
            <a:avLst/>
          </a:prstGeom>
        </p:spPr>
      </p:pic>
      <p:pic>
        <p:nvPicPr>
          <p:cNvPr id="4" name="Picture 5">
            <a:extLst>
              <a:ext uri="{FF2B5EF4-FFF2-40B4-BE49-F238E27FC236}">
                <a16:creationId xmlns:a16="http://schemas.microsoft.com/office/drawing/2014/main" id="{419F6722-1BE9-FD53-CB65-D503DCE4F3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5945" y="733263"/>
            <a:ext cx="1817438" cy="1350718"/>
          </a:xfrm>
          <a:prstGeom prst="rect">
            <a:avLst/>
          </a:prstGeom>
          <a:noFill/>
          <a:ln>
            <a:noFill/>
          </a:ln>
          <a:effectLst/>
          <a:extLst>
            <a:ext uri="{909E8E84-426E-40DD-AFC4-6F175D3DCCD1}">
              <a14:hiddenFill xmlns:a14="http://schemas.microsoft.com/office/drawing/2010/main">
                <a:gradFill rotWithShape="1">
                  <a:gsLst>
                    <a:gs pos="0">
                      <a:srgbClr val="BBDABB"/>
                    </a:gs>
                    <a:gs pos="100000">
                      <a:schemeClr val="bg2">
                        <a:alpha val="14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88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p:cNvSpPr/>
          <p:nvPr/>
        </p:nvSpPr>
        <p:spPr>
          <a:xfrm>
            <a:off x="8740815" y="2886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5" name="Таблиця 4">
            <a:extLst>
              <a:ext uri="{FF2B5EF4-FFF2-40B4-BE49-F238E27FC236}">
                <a16:creationId xmlns:a16="http://schemas.microsoft.com/office/drawing/2014/main" id="{CEC533E1-C3EC-6129-7AE8-AA7EDC59C86B}"/>
              </a:ext>
            </a:extLst>
          </p:cNvPr>
          <p:cNvGraphicFramePr>
            <a:graphicFrameLocks noGrp="1"/>
          </p:cNvGraphicFramePr>
          <p:nvPr>
            <p:extLst>
              <p:ext uri="{D42A27DB-BD31-4B8C-83A1-F6EECF244321}">
                <p14:modId xmlns:p14="http://schemas.microsoft.com/office/powerpoint/2010/main" val="2401509991"/>
              </p:ext>
            </p:extLst>
          </p:nvPr>
        </p:nvGraphicFramePr>
        <p:xfrm>
          <a:off x="6193477" y="2415968"/>
          <a:ext cx="5871409" cy="3522492"/>
        </p:xfrm>
        <a:graphic>
          <a:graphicData uri="http://schemas.openxmlformats.org/drawingml/2006/table">
            <a:tbl>
              <a:tblPr firstRow="1" firstCol="1" lastRow="1" lastCol="1" bandRow="1" bandCol="1">
                <a:tableStyleId>{0505E3EF-67EA-436B-97B2-0124C06EBD24}</a:tableStyleId>
              </a:tblPr>
              <a:tblGrid>
                <a:gridCol w="1758463">
                  <a:extLst>
                    <a:ext uri="{9D8B030D-6E8A-4147-A177-3AD203B41FA5}">
                      <a16:colId xmlns:a16="http://schemas.microsoft.com/office/drawing/2014/main" val="2648164415"/>
                    </a:ext>
                  </a:extLst>
                </a:gridCol>
                <a:gridCol w="1017793">
                  <a:extLst>
                    <a:ext uri="{9D8B030D-6E8A-4147-A177-3AD203B41FA5}">
                      <a16:colId xmlns:a16="http://schemas.microsoft.com/office/drawing/2014/main" val="2777125828"/>
                    </a:ext>
                  </a:extLst>
                </a:gridCol>
                <a:gridCol w="1093764">
                  <a:extLst>
                    <a:ext uri="{9D8B030D-6E8A-4147-A177-3AD203B41FA5}">
                      <a16:colId xmlns:a16="http://schemas.microsoft.com/office/drawing/2014/main" val="1638705099"/>
                    </a:ext>
                  </a:extLst>
                </a:gridCol>
                <a:gridCol w="2001389">
                  <a:extLst>
                    <a:ext uri="{9D8B030D-6E8A-4147-A177-3AD203B41FA5}">
                      <a16:colId xmlns:a16="http://schemas.microsoft.com/office/drawing/2014/main" val="3430575104"/>
                    </a:ext>
                  </a:extLst>
                </a:gridCol>
              </a:tblGrid>
              <a:tr h="635384">
                <a:tc>
                  <a:txBody>
                    <a:bodyPr/>
                    <a:lstStyle/>
                    <a:p>
                      <a:pPr marL="0" algn="ctr" defTabSz="914400" rtl="0" eaLnBrk="1" fontAlgn="b" latinLnBrk="0" hangingPunct="1">
                        <a:spcAft>
                          <a:spcPts val="0"/>
                        </a:spcAft>
                        <a:tabLst>
                          <a:tab pos="1123950" algn="l"/>
                        </a:tabLst>
                      </a:pPr>
                      <a:r>
                        <a:rPr lang="en-US" sz="1800" b="1" u="none" strike="noStrike" kern="1200" dirty="0">
                          <a:solidFill>
                            <a:schemeClr val="bg1"/>
                          </a:solidFill>
                          <a:effectLst/>
                        </a:rPr>
                        <a:t>Plot</a:t>
                      </a:r>
                      <a:endParaRPr lang="uk-UA" sz="1800" b="1" u="none" strike="noStrike" kern="1200" dirty="0">
                        <a:solidFill>
                          <a:schemeClr val="bg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algn="ctr" defTabSz="914400" rtl="0" eaLnBrk="1" fontAlgn="b" latinLnBrk="0" hangingPunct="1">
                        <a:spcAft>
                          <a:spcPts val="0"/>
                        </a:spcAft>
                        <a:tabLst>
                          <a:tab pos="1123950" algn="l"/>
                        </a:tabLst>
                      </a:pPr>
                      <a:r>
                        <a:rPr lang="en-US" sz="1800" b="1" u="none" strike="noStrike" kern="1200" dirty="0">
                          <a:solidFill>
                            <a:schemeClr val="bg1"/>
                          </a:solidFill>
                          <a:effectLst/>
                        </a:rPr>
                        <a:t>Radius (m)</a:t>
                      </a:r>
                      <a:endParaRPr lang="uk-UA" sz="1800" b="1" u="none" strike="noStrike" kern="1200" dirty="0">
                        <a:solidFill>
                          <a:schemeClr val="bg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algn="ctr" defTabSz="914400" rtl="0" eaLnBrk="1" fontAlgn="b" latinLnBrk="0" hangingPunct="1">
                        <a:spcAft>
                          <a:spcPts val="0"/>
                        </a:spcAft>
                        <a:tabLst>
                          <a:tab pos="1123950" algn="l"/>
                        </a:tabLst>
                      </a:pPr>
                      <a:r>
                        <a:rPr lang="en-US" sz="1800" b="1" u="none" strike="noStrike" kern="1200" dirty="0">
                          <a:solidFill>
                            <a:schemeClr val="bg1"/>
                          </a:solidFill>
                          <a:effectLst/>
                        </a:rPr>
                        <a:t>Area</a:t>
                      </a:r>
                      <a:br>
                        <a:rPr lang="uk-UA" sz="1800" b="1" u="none" strike="noStrike" kern="1200" dirty="0">
                          <a:solidFill>
                            <a:schemeClr val="bg1"/>
                          </a:solidFill>
                          <a:effectLst/>
                        </a:rPr>
                      </a:br>
                      <a:r>
                        <a:rPr lang="en-US" sz="1800" b="1" u="none" strike="noStrike" kern="1200" dirty="0">
                          <a:solidFill>
                            <a:schemeClr val="bg1"/>
                          </a:solidFill>
                          <a:effectLst/>
                        </a:rPr>
                        <a:t>(m</a:t>
                      </a:r>
                      <a:r>
                        <a:rPr lang="uk-UA" sz="1800" b="1" u="none" strike="noStrike" kern="1200" dirty="0">
                          <a:solidFill>
                            <a:schemeClr val="bg1"/>
                          </a:solidFill>
                          <a:effectLst/>
                        </a:rPr>
                        <a:t>2</a:t>
                      </a:r>
                      <a:r>
                        <a:rPr lang="en-US" sz="1800" b="1" u="none" strike="noStrike" kern="1200" dirty="0">
                          <a:solidFill>
                            <a:schemeClr val="bg1"/>
                          </a:solidFill>
                          <a:effectLst/>
                        </a:rPr>
                        <a:t>)</a:t>
                      </a:r>
                      <a:endParaRPr lang="uk-UA" sz="1800" b="1" u="none" strike="noStrike" kern="1200" dirty="0">
                        <a:solidFill>
                          <a:schemeClr val="bg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algn="ctr" defTabSz="914400" rtl="0" eaLnBrk="1" fontAlgn="b" latinLnBrk="0" hangingPunct="1">
                        <a:spcAft>
                          <a:spcPts val="0"/>
                        </a:spcAft>
                      </a:pPr>
                      <a:r>
                        <a:rPr lang="en-US" sz="1800" b="1" u="none" strike="noStrike" kern="1200" dirty="0">
                          <a:solidFill>
                            <a:schemeClr val="bg1"/>
                          </a:solidFill>
                          <a:effectLst/>
                        </a:rPr>
                        <a:t>Diameter thresholds </a:t>
                      </a:r>
                      <a:br>
                        <a:rPr lang="en-US" sz="1800" b="1" u="none" strike="noStrike" kern="1200" dirty="0">
                          <a:solidFill>
                            <a:schemeClr val="bg1"/>
                          </a:solidFill>
                          <a:effectLst/>
                        </a:rPr>
                      </a:br>
                      <a:r>
                        <a:rPr lang="en-US" sz="1800" b="1" u="none" strike="noStrike" kern="1200" dirty="0">
                          <a:solidFill>
                            <a:schemeClr val="bg1"/>
                          </a:solidFill>
                          <a:effectLst/>
                        </a:rPr>
                        <a:t>of tally tree</a:t>
                      </a:r>
                      <a:endParaRPr lang="uk-UA" sz="1800" b="1" u="none" strike="noStrike" kern="1200" dirty="0">
                        <a:solidFill>
                          <a:schemeClr val="bg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205228273"/>
                  </a:ext>
                </a:extLst>
              </a:tr>
              <a:tr h="366323">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Main plot</a:t>
                      </a:r>
                      <a:endParaRPr lang="uk-UA" sz="1800" b="0" u="none" strike="noStrike"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12</a:t>
                      </a: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62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500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 26 </a:t>
                      </a:r>
                      <a:r>
                        <a:rPr lang="en-US" sz="1800" b="0" u="none" strike="noStrike" kern="1200" dirty="0">
                          <a:solidFill>
                            <a:schemeClr val="dk1"/>
                          </a:solidFill>
                          <a:effectLst/>
                          <a:latin typeface="+mn-lt"/>
                          <a:ea typeface="+mn-ea"/>
                          <a:cs typeface="+mn-cs"/>
                        </a:rPr>
                        <a:t>cm</a:t>
                      </a:r>
                      <a:endParaRPr lang="uk-UA" sz="1800" b="0" u="none" strike="noStrike"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309259764"/>
                  </a:ext>
                </a:extLst>
              </a:tr>
              <a:tr h="292743">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Nested-plot</a:t>
                      </a:r>
                      <a:r>
                        <a:rPr lang="uk-UA" sz="1800" b="0" u="none" strike="noStrike" kern="1200" dirty="0">
                          <a:solidFill>
                            <a:schemeClr val="dk1"/>
                          </a:solidFill>
                          <a:effectLst/>
                          <a:latin typeface="+mn-lt"/>
                          <a:ea typeface="+mn-ea"/>
                          <a:cs typeface="+mn-cs"/>
                        </a:rPr>
                        <a:t>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8</a:t>
                      </a: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92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250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14-26</a:t>
                      </a: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 </a:t>
                      </a:r>
                      <a:r>
                        <a:rPr lang="en-US" sz="1800" b="0" u="none" strike="noStrike" kern="1200" dirty="0">
                          <a:solidFill>
                            <a:schemeClr val="dk1"/>
                          </a:solidFill>
                          <a:effectLst/>
                          <a:latin typeface="+mn-lt"/>
                          <a:ea typeface="+mn-ea"/>
                          <a:cs typeface="+mn-cs"/>
                        </a:rPr>
                        <a:t>cm</a:t>
                      </a:r>
                      <a:endParaRPr lang="uk-UA" sz="1800" b="0" u="none" strike="noStrike"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609076312"/>
                  </a:ext>
                </a:extLst>
              </a:tr>
              <a:tr h="330200">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Nested-plot</a:t>
                      </a:r>
                      <a:r>
                        <a:rPr lang="uk-UA" sz="1800" b="0" u="none" strike="noStrike" kern="1200" dirty="0">
                          <a:solidFill>
                            <a:schemeClr val="dk1"/>
                          </a:solidFill>
                          <a:effectLst/>
                          <a:latin typeface="+mn-lt"/>
                          <a:ea typeface="+mn-ea"/>
                          <a:cs typeface="+mn-cs"/>
                        </a:rPr>
                        <a:t> 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3</a:t>
                      </a: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98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50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6</a:t>
                      </a:r>
                      <a:r>
                        <a:rPr lang="en-US" sz="1800" b="0" u="none" strike="noStrike" kern="1200" dirty="0">
                          <a:solidFill>
                            <a:schemeClr val="dk1"/>
                          </a:solidFill>
                          <a:effectLst/>
                          <a:latin typeface="+mn-lt"/>
                          <a:ea typeface="+mn-ea"/>
                          <a:cs typeface="+mn-cs"/>
                        </a:rPr>
                        <a:t>-14)</a:t>
                      </a:r>
                      <a:r>
                        <a:rPr lang="uk-UA" sz="1800" b="0" u="none" strike="noStrike" kern="1200" dirty="0">
                          <a:solidFill>
                            <a:schemeClr val="dk1"/>
                          </a:solidFill>
                          <a:effectLst/>
                          <a:latin typeface="+mn-lt"/>
                          <a:ea typeface="+mn-ea"/>
                          <a:cs typeface="+mn-cs"/>
                        </a:rPr>
                        <a:t> </a:t>
                      </a:r>
                      <a:r>
                        <a:rPr lang="en-US" sz="1800" b="0" u="none" strike="noStrike" kern="1200" dirty="0">
                          <a:solidFill>
                            <a:schemeClr val="dk1"/>
                          </a:solidFill>
                          <a:effectLst/>
                          <a:latin typeface="+mn-lt"/>
                          <a:ea typeface="+mn-ea"/>
                          <a:cs typeface="+mn-cs"/>
                        </a:rPr>
                        <a:t>cm</a:t>
                      </a:r>
                      <a:endParaRPr lang="uk-UA" sz="1800" b="0" u="none" strike="noStrike"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01993940"/>
                  </a:ext>
                </a:extLst>
              </a:tr>
              <a:tr h="338666">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Nested-plot</a:t>
                      </a:r>
                      <a:r>
                        <a:rPr lang="uk-UA" sz="1800" b="0" u="none" strike="noStrike" kern="1200" dirty="0">
                          <a:solidFill>
                            <a:schemeClr val="dk1"/>
                          </a:solidFill>
                          <a:effectLst/>
                          <a:latin typeface="+mn-lt"/>
                          <a:ea typeface="+mn-ea"/>
                          <a:cs typeface="+mn-cs"/>
                        </a:rPr>
                        <a:t> 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1</a:t>
                      </a: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78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2</a:t>
                      </a:r>
                      <a:r>
                        <a:rPr lang="en-US" sz="1800" b="0" u="none" strike="noStrike" kern="1200" dirty="0">
                          <a:solidFill>
                            <a:schemeClr val="dk1"/>
                          </a:solidFill>
                          <a:effectLst/>
                          <a:latin typeface="+mn-lt"/>
                          <a:ea typeface="+mn-ea"/>
                          <a:cs typeface="+mn-cs"/>
                        </a:rPr>
                        <a:t>-6)</a:t>
                      </a:r>
                      <a:r>
                        <a:rPr lang="uk-UA" sz="1800" b="0" u="none" strike="noStrike" kern="1200" dirty="0">
                          <a:solidFill>
                            <a:schemeClr val="dk1"/>
                          </a:solidFill>
                          <a:effectLst/>
                          <a:latin typeface="+mn-lt"/>
                          <a:ea typeface="+mn-ea"/>
                          <a:cs typeface="+mn-cs"/>
                        </a:rPr>
                        <a:t> </a:t>
                      </a:r>
                      <a:r>
                        <a:rPr lang="en-US" sz="1800" b="0" u="none" strike="noStrike" kern="1200" dirty="0">
                          <a:solidFill>
                            <a:schemeClr val="dk1"/>
                          </a:solidFill>
                          <a:effectLst/>
                          <a:latin typeface="+mn-lt"/>
                          <a:ea typeface="+mn-ea"/>
                          <a:cs typeface="+mn-cs"/>
                        </a:rPr>
                        <a:t>cm</a:t>
                      </a:r>
                      <a:endParaRPr lang="uk-UA" sz="1800" b="0" u="none" strike="noStrike"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481252493"/>
                  </a:ext>
                </a:extLst>
              </a:tr>
              <a:tr h="650199">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Micro plots</a:t>
                      </a:r>
                      <a:r>
                        <a:rPr lang="uk-UA" sz="1800" b="0" u="none" strike="noStrike" kern="1200" dirty="0">
                          <a:solidFill>
                            <a:schemeClr val="dk1"/>
                          </a:solidFill>
                          <a:effectLst/>
                          <a:latin typeface="+mn-lt"/>
                          <a:ea typeface="+mn-ea"/>
                          <a:cs typeface="+mn-cs"/>
                        </a:rPr>
                        <a:t> </a:t>
                      </a:r>
                      <a:endParaRPr lang="en-US" sz="1800" b="0" u="none" strike="noStrike" kern="1200" dirty="0">
                        <a:solidFill>
                          <a:schemeClr val="dk1"/>
                        </a:solidFill>
                        <a:effectLst/>
                        <a:latin typeface="+mn-lt"/>
                        <a:ea typeface="+mn-ea"/>
                        <a:cs typeface="+mn-cs"/>
                      </a:endParaRPr>
                    </a:p>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a:t>
                      </a:r>
                      <a:r>
                        <a:rPr lang="en-US" sz="1800" b="0" u="none" strike="noStrike" kern="1200" dirty="0">
                          <a:solidFill>
                            <a:schemeClr val="dk1"/>
                          </a:solidFill>
                          <a:effectLst/>
                          <a:latin typeface="+mn-lt"/>
                          <a:ea typeface="+mn-ea"/>
                          <a:cs typeface="+mn-cs"/>
                        </a:rPr>
                        <a:t>located </a:t>
                      </a:r>
                      <a:r>
                        <a:rPr lang="uk-UA" sz="1800" b="0" u="none" strike="noStrike" kern="1200" dirty="0">
                          <a:solidFill>
                            <a:schemeClr val="dk1"/>
                          </a:solidFill>
                          <a:effectLst/>
                          <a:latin typeface="+mn-lt"/>
                          <a:ea typeface="+mn-ea"/>
                          <a:cs typeface="+mn-cs"/>
                        </a:rPr>
                        <a:t>3 </a:t>
                      </a:r>
                      <a:r>
                        <a:rPr lang="en-US" sz="1800" b="0" u="none" strike="noStrike" kern="1200" dirty="0">
                          <a:solidFill>
                            <a:schemeClr val="dk1"/>
                          </a:solidFill>
                          <a:effectLst/>
                          <a:latin typeface="+mn-lt"/>
                          <a:ea typeface="+mn-ea"/>
                          <a:cs typeface="+mn-cs"/>
                        </a:rPr>
                        <a:t>m north and south directions from plot center</a:t>
                      </a:r>
                      <a:r>
                        <a:rPr lang="uk-UA" sz="1800" b="0" u="none" strike="noStrike" kern="1200" dirty="0">
                          <a:solidFill>
                            <a:schemeClr val="dk1"/>
                          </a:solidFill>
                          <a:effectLst/>
                          <a:latin typeface="+mn-lt"/>
                          <a:ea typeface="+mn-ea"/>
                          <a:cs typeface="+mn-cs"/>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0,56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uk-UA" sz="1800" b="0" u="none" strike="noStrike" kern="1200" dirty="0">
                          <a:solidFill>
                            <a:schemeClr val="dk1"/>
                          </a:solidFill>
                          <a:effectLst/>
                          <a:latin typeface="+mn-lt"/>
                          <a:ea typeface="+mn-ea"/>
                          <a:cs typeface="+mn-cs"/>
                        </a:rPr>
                        <a:t>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914400" rtl="0" eaLnBrk="1" fontAlgn="b" latinLnBrk="0" hangingPunct="1">
                        <a:spcAft>
                          <a:spcPts val="0"/>
                        </a:spcAft>
                        <a:tabLst>
                          <a:tab pos="1123950" algn="l"/>
                        </a:tabLst>
                      </a:pPr>
                      <a:r>
                        <a:rPr lang="en-US" sz="1800" b="0" u="none" strike="noStrike" kern="1200" dirty="0">
                          <a:solidFill>
                            <a:schemeClr val="dk1"/>
                          </a:solidFill>
                          <a:effectLst/>
                          <a:latin typeface="+mn-lt"/>
                          <a:ea typeface="+mn-ea"/>
                          <a:cs typeface="+mn-cs"/>
                        </a:rPr>
                        <a:t>&lt;</a:t>
                      </a:r>
                      <a:r>
                        <a:rPr lang="uk-UA" sz="1800" b="0" u="none" strike="noStrike" kern="1200" dirty="0">
                          <a:solidFill>
                            <a:schemeClr val="dk1"/>
                          </a:solidFill>
                          <a:effectLst/>
                          <a:latin typeface="+mn-lt"/>
                          <a:ea typeface="+mn-ea"/>
                          <a:cs typeface="+mn-cs"/>
                        </a:rPr>
                        <a:t>2 см </a:t>
                      </a:r>
                      <a:r>
                        <a:rPr lang="en-US" sz="1800" b="0" u="none" strike="noStrike" kern="1200" dirty="0">
                          <a:solidFill>
                            <a:schemeClr val="dk1"/>
                          </a:solidFill>
                          <a:effectLst/>
                          <a:latin typeface="+mn-lt"/>
                          <a:ea typeface="+mn-ea"/>
                          <a:cs typeface="+mn-cs"/>
                        </a:rPr>
                        <a:t>or </a:t>
                      </a:r>
                      <a:br>
                        <a:rPr lang="uk-UA" sz="1800" b="0" u="none" strike="noStrike" kern="1200" dirty="0">
                          <a:solidFill>
                            <a:schemeClr val="dk1"/>
                          </a:solidFill>
                          <a:effectLst/>
                          <a:latin typeface="+mn-lt"/>
                          <a:ea typeface="+mn-ea"/>
                          <a:cs typeface="+mn-cs"/>
                        </a:rPr>
                      </a:br>
                      <a:r>
                        <a:rPr lang="en-US" sz="1800" b="0" u="none" strike="noStrike" kern="1200" dirty="0">
                          <a:solidFill>
                            <a:schemeClr val="dk1"/>
                          </a:solidFill>
                          <a:effectLst/>
                          <a:latin typeface="+mn-lt"/>
                          <a:ea typeface="+mn-ea"/>
                          <a:cs typeface="+mn-cs"/>
                        </a:rPr>
                        <a:t>height &lt;</a:t>
                      </a:r>
                      <a:r>
                        <a:rPr lang="uk-UA" sz="1800" b="0" u="none" strike="noStrike" kern="1200" dirty="0">
                          <a:solidFill>
                            <a:schemeClr val="dk1"/>
                          </a:solidFill>
                          <a:effectLst/>
                          <a:latin typeface="+mn-lt"/>
                          <a:ea typeface="+mn-ea"/>
                          <a:cs typeface="+mn-cs"/>
                        </a:rPr>
                        <a:t> 1</a:t>
                      </a:r>
                      <a:r>
                        <a:rPr lang="en-US" sz="1800" b="0" u="none" strike="noStrike" kern="1200" dirty="0">
                          <a:solidFill>
                            <a:schemeClr val="dk1"/>
                          </a:solidFill>
                          <a:effectLst/>
                          <a:latin typeface="+mn-lt"/>
                          <a:ea typeface="+mn-ea"/>
                          <a:cs typeface="+mn-cs"/>
                        </a:rPr>
                        <a:t>.</a:t>
                      </a:r>
                      <a:r>
                        <a:rPr lang="uk-UA" sz="1800" b="0" u="none" strike="noStrike" kern="1200" dirty="0">
                          <a:solidFill>
                            <a:schemeClr val="dk1"/>
                          </a:solidFill>
                          <a:effectLst/>
                          <a:latin typeface="+mn-lt"/>
                          <a:ea typeface="+mn-ea"/>
                          <a:cs typeface="+mn-cs"/>
                        </a:rPr>
                        <a:t>3 </a:t>
                      </a:r>
                      <a:r>
                        <a:rPr lang="en-US" sz="1800" b="0" u="none" strike="noStrike" kern="1200" dirty="0">
                          <a:solidFill>
                            <a:schemeClr val="dk1"/>
                          </a:solidFill>
                          <a:effectLst/>
                          <a:latin typeface="+mn-lt"/>
                          <a:ea typeface="+mn-ea"/>
                          <a:cs typeface="+mn-cs"/>
                        </a:rPr>
                        <a:t>m</a:t>
                      </a:r>
                      <a:endParaRPr lang="uk-UA" sz="1800" b="0" u="none" strike="noStrike" kern="1200" dirty="0">
                        <a:solidFill>
                          <a:schemeClr val="dk1"/>
                        </a:solidFill>
                        <a:effectLst/>
                        <a:latin typeface="+mn-lt"/>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831243078"/>
                  </a:ext>
                </a:extLst>
              </a:tr>
            </a:tbl>
          </a:graphicData>
        </a:graphic>
      </p:graphicFrame>
      <p:sp>
        <p:nvSpPr>
          <p:cNvPr id="6149" name="Заголовок 1"/>
          <p:cNvSpPr>
            <a:spLocks noGrp="1"/>
          </p:cNvSpPr>
          <p:nvPr>
            <p:ph type="title"/>
          </p:nvPr>
        </p:nvSpPr>
        <p:spPr>
          <a:xfrm>
            <a:off x="692706" y="518671"/>
            <a:ext cx="8798953" cy="545165"/>
          </a:xfrm>
        </p:spPr>
        <p:txBody>
          <a:bodyPr>
            <a:noAutofit/>
          </a:bodyPr>
          <a:lstStyle/>
          <a:p>
            <a:pPr eaLnBrk="1" hangingPunct="1"/>
            <a:r>
              <a:rPr lang="en-GB" altLang="uk-UA" sz="3200" b="1" dirty="0">
                <a:latin typeface="+mn-lt"/>
                <a:ea typeface="+mn-ea"/>
                <a:cs typeface="+mn-cs"/>
              </a:rPr>
              <a:t>Sample Plot (1): Nested Plots + Microplots </a:t>
            </a:r>
            <a:endParaRPr lang="uk-UA" altLang="uk-UA" sz="3200" b="1" dirty="0">
              <a:latin typeface="+mn-lt"/>
              <a:ea typeface="+mn-ea"/>
              <a:cs typeface="+mn-cs"/>
            </a:endParaRPr>
          </a:p>
        </p:txBody>
      </p:sp>
      <p:sp>
        <p:nvSpPr>
          <p:cNvPr id="4" name="Freeform 7">
            <a:extLst>
              <a:ext uri="{FF2B5EF4-FFF2-40B4-BE49-F238E27FC236}">
                <a16:creationId xmlns:a16="http://schemas.microsoft.com/office/drawing/2014/main" id="{6A868C81-7CE1-703F-93D7-67E5F02BCCAB}"/>
              </a:ext>
            </a:extLst>
          </p:cNvPr>
          <p:cNvSpPr/>
          <p:nvPr/>
        </p:nvSpPr>
        <p:spPr>
          <a:xfrm>
            <a:off x="224589" y="2347627"/>
            <a:ext cx="5871411" cy="3959767"/>
          </a:xfrm>
          <a:custGeom>
            <a:avLst/>
            <a:gdLst/>
            <a:ahLst/>
            <a:cxnLst/>
            <a:rect l="l" t="t" r="r" b="b"/>
            <a:pathLst>
              <a:path w="8633732" h="5478096">
                <a:moveTo>
                  <a:pt x="0" y="0"/>
                </a:moveTo>
                <a:lnTo>
                  <a:pt x="8633732" y="0"/>
                </a:lnTo>
                <a:lnTo>
                  <a:pt x="8633732" y="5478095"/>
                </a:lnTo>
                <a:lnTo>
                  <a:pt x="0" y="5478095"/>
                </a:lnTo>
                <a:lnTo>
                  <a:pt x="0" y="0"/>
                </a:lnTo>
                <a:close/>
              </a:path>
            </a:pathLst>
          </a:custGeom>
          <a:blipFill>
            <a:blip r:embed="rId3"/>
            <a:stretch>
              <a:fillRect l="-6756" r="-3200" b="-1502"/>
            </a:stretch>
          </a:blipFill>
        </p:spPr>
        <p:txBody>
          <a:bodyPr/>
          <a:lstStyle/>
          <a:p>
            <a:endParaRPr lang="uk-UA"/>
          </a:p>
        </p:txBody>
      </p:sp>
      <p:sp>
        <p:nvSpPr>
          <p:cNvPr id="9" name="Прямокутник 8">
            <a:extLst>
              <a:ext uri="{FF2B5EF4-FFF2-40B4-BE49-F238E27FC236}">
                <a16:creationId xmlns:a16="http://schemas.microsoft.com/office/drawing/2014/main" id="{90E15AB4-8315-79BF-BFB2-D49BC4767210}"/>
              </a:ext>
            </a:extLst>
          </p:cNvPr>
          <p:cNvSpPr/>
          <p:nvPr/>
        </p:nvSpPr>
        <p:spPr>
          <a:xfrm>
            <a:off x="4752753" y="5050465"/>
            <a:ext cx="1343247" cy="15842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6" name="Рисунок 5">
            <a:extLst>
              <a:ext uri="{FF2B5EF4-FFF2-40B4-BE49-F238E27FC236}">
                <a16:creationId xmlns:a16="http://schemas.microsoft.com/office/drawing/2014/main" id="{C912E91B-E30C-1661-B2B4-DB7ACB9381B8}"/>
              </a:ext>
            </a:extLst>
          </p:cNvPr>
          <p:cNvPicPr>
            <a:picLocks noChangeAspect="1"/>
          </p:cNvPicPr>
          <p:nvPr/>
        </p:nvPicPr>
        <p:blipFill>
          <a:blip r:embed="rId4"/>
          <a:srcRect l="77468" t="66829"/>
          <a:stretch/>
        </p:blipFill>
        <p:spPr>
          <a:xfrm>
            <a:off x="4552245" y="1522444"/>
            <a:ext cx="1322873" cy="1312457"/>
          </a:xfrm>
          <a:prstGeom prst="rect">
            <a:avLst/>
          </a:prstGeom>
        </p:spPr>
      </p:pic>
    </p:spTree>
    <p:extLst>
      <p:ext uri="{BB962C8B-B14F-4D97-AF65-F5344CB8AC3E}">
        <p14:creationId xmlns:p14="http://schemas.microsoft.com/office/powerpoint/2010/main" val="92159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1"/>
          <p:cNvSpPr txBox="1">
            <a:spLocks noChangeArrowheads="1"/>
          </p:cNvSpPr>
          <p:nvPr/>
        </p:nvSpPr>
        <p:spPr bwMode="auto">
          <a:xfrm>
            <a:off x="3207310" y="5504236"/>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lgn="ctr" eaLnBrk="1" hangingPunct="1">
              <a:spcBef>
                <a:spcPct val="0"/>
              </a:spcBef>
              <a:buClrTx/>
              <a:buFontTx/>
              <a:buNone/>
            </a:pPr>
            <a:endParaRPr lang="uk-UA" altLang="uk-UA" sz="2400"/>
          </a:p>
        </p:txBody>
      </p:sp>
      <p:sp>
        <p:nvSpPr>
          <p:cNvPr id="7" name="Заголовок 1"/>
          <p:cNvSpPr>
            <a:spLocks noGrp="1"/>
          </p:cNvSpPr>
          <p:nvPr>
            <p:ph type="title"/>
          </p:nvPr>
        </p:nvSpPr>
        <p:spPr>
          <a:xfrm>
            <a:off x="688929" y="480298"/>
            <a:ext cx="8798953" cy="545165"/>
          </a:xfrm>
        </p:spPr>
        <p:txBody>
          <a:bodyPr>
            <a:noAutofit/>
          </a:bodyPr>
          <a:lstStyle/>
          <a:p>
            <a:pPr eaLnBrk="1" hangingPunct="1"/>
            <a:r>
              <a:rPr lang="en-GB" altLang="uk-UA" sz="3200" b="1" dirty="0">
                <a:latin typeface="+mn-lt"/>
                <a:ea typeface="+mn-ea"/>
                <a:cs typeface="+mn-cs"/>
              </a:rPr>
              <a:t>Sample Plot (2): Parts (Segments)</a:t>
            </a:r>
            <a:endParaRPr lang="uk-UA" altLang="uk-UA" sz="3200" b="1" dirty="0">
              <a:latin typeface="+mn-lt"/>
              <a:ea typeface="+mn-ea"/>
              <a:cs typeface="+mn-cs"/>
            </a:endParaRPr>
          </a:p>
        </p:txBody>
      </p:sp>
      <p:sp>
        <p:nvSpPr>
          <p:cNvPr id="9" name="Прямокутник 8"/>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rotWithShape="1">
          <a:blip r:embed="rId4"/>
          <a:srcRect l="7667" t="10106" r="5690" b="329"/>
          <a:stretch/>
        </p:blipFill>
        <p:spPr>
          <a:xfrm>
            <a:off x="4191842" y="2098120"/>
            <a:ext cx="3808315" cy="3790213"/>
          </a:xfrm>
          <a:prstGeom prst="rect">
            <a:avLst/>
          </a:prstGeom>
        </p:spPr>
      </p:pic>
      <p:pic>
        <p:nvPicPr>
          <p:cNvPr id="4" name="Рисунок 3"/>
          <p:cNvPicPr>
            <a:picLocks noChangeAspect="1"/>
          </p:cNvPicPr>
          <p:nvPr/>
        </p:nvPicPr>
        <p:blipFill>
          <a:blip r:embed="rId5"/>
          <a:stretch>
            <a:fillRect/>
          </a:stretch>
        </p:blipFill>
        <p:spPr>
          <a:xfrm>
            <a:off x="8249762" y="1971605"/>
            <a:ext cx="3709871" cy="3790212"/>
          </a:xfrm>
          <a:prstGeom prst="rect">
            <a:avLst/>
          </a:prstGeom>
        </p:spPr>
      </p:pic>
      <p:sp>
        <p:nvSpPr>
          <p:cNvPr id="6" name="TextBox 5">
            <a:extLst>
              <a:ext uri="{FF2B5EF4-FFF2-40B4-BE49-F238E27FC236}">
                <a16:creationId xmlns:a16="http://schemas.microsoft.com/office/drawing/2014/main" id="{2F4588F7-B89C-D7A8-D466-5CB1D1BC3758}"/>
              </a:ext>
            </a:extLst>
          </p:cNvPr>
          <p:cNvSpPr txBox="1"/>
          <p:nvPr/>
        </p:nvSpPr>
        <p:spPr>
          <a:xfrm>
            <a:off x="688929" y="1638735"/>
            <a:ext cx="3606021" cy="4739759"/>
          </a:xfrm>
          <a:prstGeom prst="rect">
            <a:avLst/>
          </a:prstGeom>
          <a:noFill/>
        </p:spPr>
        <p:txBody>
          <a:bodyPr wrap="square">
            <a:spAutoFit/>
          </a:bodyPr>
          <a:lstStyle/>
          <a:p>
            <a:r>
              <a:rPr lang="en-GB" sz="2200" b="1" dirty="0"/>
              <a:t>Procedure of conducting NFI </a:t>
            </a:r>
            <a:r>
              <a:rPr lang="en-GB" sz="2000" dirty="0"/>
              <a:t>Allocation and mapping of several parts of the forest inventory plot is carried out if it is located within: </a:t>
            </a:r>
            <a:endParaRPr lang="uk-UA" sz="2000" dirty="0"/>
          </a:p>
          <a:p>
            <a:pPr marL="342900" indent="-342900">
              <a:buFontTx/>
              <a:buChar char="-"/>
            </a:pPr>
            <a:r>
              <a:rPr lang="en-GB" sz="2000" dirty="0"/>
              <a:t>different types of land;</a:t>
            </a:r>
          </a:p>
          <a:p>
            <a:pPr marL="342900" indent="-342900">
              <a:buFontTx/>
              <a:buChar char="-"/>
            </a:pPr>
            <a:r>
              <a:rPr lang="en-GB" sz="2000" dirty="0"/>
              <a:t>different categories (forest and non-forest) of land;</a:t>
            </a:r>
          </a:p>
          <a:p>
            <a:pPr marL="342900" indent="-342900">
              <a:buFontTx/>
              <a:buChar char="-"/>
            </a:pPr>
            <a:r>
              <a:rPr lang="en-GB" sz="2000" dirty="0"/>
              <a:t>different forest and vegetation conditions;</a:t>
            </a:r>
          </a:p>
          <a:p>
            <a:pPr marL="342900" indent="-342900">
              <a:buFontTx/>
              <a:buChar char="-"/>
            </a:pPr>
            <a:r>
              <a:rPr lang="en-GB" sz="2000" dirty="0"/>
              <a:t>heterogeneous (according to taxation indicators) plantations;</a:t>
            </a:r>
          </a:p>
          <a:p>
            <a:pPr marL="342900" indent="-342900">
              <a:buFontTx/>
              <a:buChar char="-"/>
            </a:pPr>
            <a:r>
              <a:rPr lang="en-GB" sz="2000" dirty="0"/>
              <a:t>different topographic conditions.</a:t>
            </a:r>
            <a:endParaRPr lang="uk-UA" sz="2000" dirty="0"/>
          </a:p>
        </p:txBody>
      </p:sp>
    </p:spTree>
    <p:extLst>
      <p:ext uri="{BB962C8B-B14F-4D97-AF65-F5344CB8AC3E}">
        <p14:creationId xmlns:p14="http://schemas.microsoft.com/office/powerpoint/2010/main" val="185106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1"/>
          <p:cNvSpPr txBox="1">
            <a:spLocks noChangeArrowheads="1"/>
          </p:cNvSpPr>
          <p:nvPr/>
        </p:nvSpPr>
        <p:spPr bwMode="auto">
          <a:xfrm>
            <a:off x="3207310" y="5504236"/>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defRPr>
            </a:lvl9pPr>
          </a:lstStyle>
          <a:p>
            <a:pPr algn="ctr" eaLnBrk="1" hangingPunct="1">
              <a:spcBef>
                <a:spcPct val="0"/>
              </a:spcBef>
              <a:buClrTx/>
              <a:buFontTx/>
              <a:buNone/>
            </a:pPr>
            <a:endParaRPr lang="uk-UA" altLang="uk-UA" sz="2400"/>
          </a:p>
        </p:txBody>
      </p:sp>
      <p:sp>
        <p:nvSpPr>
          <p:cNvPr id="7" name="Заголовок 1"/>
          <p:cNvSpPr>
            <a:spLocks noGrp="1"/>
          </p:cNvSpPr>
          <p:nvPr>
            <p:ph type="title"/>
          </p:nvPr>
        </p:nvSpPr>
        <p:spPr>
          <a:xfrm>
            <a:off x="765931" y="438697"/>
            <a:ext cx="8798953" cy="545165"/>
          </a:xfrm>
        </p:spPr>
        <p:txBody>
          <a:bodyPr>
            <a:noAutofit/>
          </a:bodyPr>
          <a:lstStyle/>
          <a:p>
            <a:pPr eaLnBrk="1" hangingPunct="1"/>
            <a:r>
              <a:rPr lang="en-GB" altLang="uk-UA" sz="3200" b="1" dirty="0">
                <a:latin typeface="+mn-lt"/>
                <a:ea typeface="+mn-ea"/>
                <a:cs typeface="+mn-cs"/>
              </a:rPr>
              <a:t>Segments: Stand Description</a:t>
            </a:r>
            <a:endParaRPr lang="uk-UA" altLang="uk-UA" sz="3200" b="1" dirty="0">
              <a:latin typeface="+mn-lt"/>
              <a:ea typeface="+mn-ea"/>
              <a:cs typeface="+mn-cs"/>
            </a:endParaRPr>
          </a:p>
        </p:txBody>
      </p:sp>
      <p:sp>
        <p:nvSpPr>
          <p:cNvPr id="9" name="Прямокутник 8"/>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TextBox 9">
            <a:extLst>
              <a:ext uri="{FF2B5EF4-FFF2-40B4-BE49-F238E27FC236}">
                <a16:creationId xmlns:a16="http://schemas.microsoft.com/office/drawing/2014/main" id="{2D6ADEC0-203A-C918-2B8A-A1D5BAE0662E}"/>
              </a:ext>
            </a:extLst>
          </p:cNvPr>
          <p:cNvSpPr txBox="1"/>
          <p:nvPr/>
        </p:nvSpPr>
        <p:spPr>
          <a:xfrm>
            <a:off x="1003099" y="2182393"/>
            <a:ext cx="6032968" cy="2923877"/>
          </a:xfrm>
          <a:prstGeom prst="rect">
            <a:avLst/>
          </a:prstGeom>
          <a:noFill/>
        </p:spPr>
        <p:txBody>
          <a:bodyPr wrap="square">
            <a:spAutoFit/>
          </a:bodyPr>
          <a:lstStyle/>
          <a:p>
            <a:r>
              <a:rPr lang="en-GB" sz="2200" b="1" dirty="0"/>
              <a:t>Methodological guidelines for conducting field work on NFI</a:t>
            </a:r>
          </a:p>
          <a:p>
            <a:r>
              <a:rPr lang="en-GB" sz="2000" dirty="0"/>
              <a:t>Division of forested areas into stands is based on measurements and description of their taxonomic characteristics</a:t>
            </a:r>
            <a:r>
              <a:rPr lang="ru-RU" sz="2000" dirty="0"/>
              <a:t>: </a:t>
            </a:r>
            <a:br>
              <a:rPr lang="ru-RU" sz="2000" dirty="0"/>
            </a:br>
            <a:r>
              <a:rPr lang="en-GB" sz="2000" dirty="0"/>
              <a:t>main species, dominant species, quality class, layer, forest elements and their characteristics (origin, sum of cross-sectional areas, average diameter, average height, average age).</a:t>
            </a:r>
            <a:endParaRPr lang="uk-UA" sz="2000" dirty="0"/>
          </a:p>
        </p:txBody>
      </p:sp>
      <p:pic>
        <p:nvPicPr>
          <p:cNvPr id="8" name="Объект 3">
            <a:extLst>
              <a:ext uri="{FF2B5EF4-FFF2-40B4-BE49-F238E27FC236}">
                <a16:creationId xmlns:a16="http://schemas.microsoft.com/office/drawing/2014/main" id="{956A8BAD-9CF3-CB63-0DBF-2AA181548319}"/>
              </a:ext>
            </a:extLst>
          </p:cNvPr>
          <p:cNvPicPr>
            <a:picLocks noChangeAspect="1"/>
          </p:cNvPicPr>
          <p:nvPr/>
        </p:nvPicPr>
        <p:blipFill rotWithShape="1">
          <a:blip r:embed="rId4">
            <a:extLst>
              <a:ext uri="{28A0092B-C50C-407E-A947-70E740481C1C}">
                <a14:useLocalDpi xmlns:a14="http://schemas.microsoft.com/office/drawing/2010/main" val="0"/>
              </a:ext>
            </a:extLst>
          </a:blip>
          <a:srcRect t="-1" r="62701" b="36401"/>
          <a:stretch/>
        </p:blipFill>
        <p:spPr>
          <a:xfrm>
            <a:off x="6968690" y="1773905"/>
            <a:ext cx="3551721" cy="3494284"/>
          </a:xfrm>
          <a:prstGeom prst="rect">
            <a:avLst/>
          </a:prstGeom>
        </p:spPr>
      </p:pic>
    </p:spTree>
    <p:extLst>
      <p:ext uri="{BB962C8B-B14F-4D97-AF65-F5344CB8AC3E}">
        <p14:creationId xmlns:p14="http://schemas.microsoft.com/office/powerpoint/2010/main" val="51157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увати 32">
            <a:extLst>
              <a:ext uri="{FF2B5EF4-FFF2-40B4-BE49-F238E27FC236}">
                <a16:creationId xmlns:a16="http://schemas.microsoft.com/office/drawing/2014/main" id="{A116BEF6-DC16-ED04-69E5-353E343538C0}"/>
              </a:ext>
            </a:extLst>
          </p:cNvPr>
          <p:cNvGrpSpPr/>
          <p:nvPr/>
        </p:nvGrpSpPr>
        <p:grpSpPr>
          <a:xfrm>
            <a:off x="565411" y="3017367"/>
            <a:ext cx="11061178" cy="3546281"/>
            <a:chOff x="559804" y="3128080"/>
            <a:chExt cx="11061178" cy="3546281"/>
          </a:xfrm>
        </p:grpSpPr>
        <p:pic>
          <p:nvPicPr>
            <p:cNvPr id="22" name="Рисунок 21">
              <a:extLst>
                <a:ext uri="{FF2B5EF4-FFF2-40B4-BE49-F238E27FC236}">
                  <a16:creationId xmlns:a16="http://schemas.microsoft.com/office/drawing/2014/main" id="{126577BE-4DD8-80CC-066F-61927BBF4FC5}"/>
                </a:ext>
              </a:extLst>
            </p:cNvPr>
            <p:cNvPicPr>
              <a:picLocks noChangeAspect="1"/>
            </p:cNvPicPr>
            <p:nvPr/>
          </p:nvPicPr>
          <p:blipFill>
            <a:blip r:embed="rId3"/>
            <a:stretch>
              <a:fillRect/>
            </a:stretch>
          </p:blipFill>
          <p:spPr>
            <a:xfrm>
              <a:off x="559804" y="3128080"/>
              <a:ext cx="10923360" cy="3546281"/>
            </a:xfrm>
            <a:prstGeom prst="rect">
              <a:avLst/>
            </a:prstGeom>
          </p:spPr>
        </p:pic>
        <p:sp>
          <p:nvSpPr>
            <p:cNvPr id="32" name="Прямокутник 31">
              <a:extLst>
                <a:ext uri="{FF2B5EF4-FFF2-40B4-BE49-F238E27FC236}">
                  <a16:creationId xmlns:a16="http://schemas.microsoft.com/office/drawing/2014/main" id="{30FB3062-CA4C-FF04-5C7A-058260224250}"/>
                </a:ext>
              </a:extLst>
            </p:cNvPr>
            <p:cNvSpPr/>
            <p:nvPr/>
          </p:nvSpPr>
          <p:spPr>
            <a:xfrm>
              <a:off x="9413507" y="4204287"/>
              <a:ext cx="2207475" cy="2193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7173" name="TextBox 1"/>
          <p:cNvSpPr txBox="1">
            <a:spLocks noChangeArrowheads="1"/>
          </p:cNvSpPr>
          <p:nvPr/>
        </p:nvSpPr>
        <p:spPr bwMode="auto">
          <a:xfrm>
            <a:off x="3207310" y="5504236"/>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eaLnBrk="0" hangingPunct="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FontTx/>
              <a:buNone/>
            </a:pPr>
            <a:endParaRPr lang="uk-UA" altLang="uk-UA" sz="2400"/>
          </a:p>
        </p:txBody>
      </p:sp>
      <p:sp>
        <p:nvSpPr>
          <p:cNvPr id="9" name="Прямокутник 8"/>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1" name="Рисунок 10">
            <a:extLst>
              <a:ext uri="{FF2B5EF4-FFF2-40B4-BE49-F238E27FC236}">
                <a16:creationId xmlns:a16="http://schemas.microsoft.com/office/drawing/2014/main" id="{15B9322C-A6F8-571E-78A5-27E6332E39E4}"/>
              </a:ext>
            </a:extLst>
          </p:cNvPr>
          <p:cNvPicPr>
            <a:picLocks noChangeAspect="1"/>
          </p:cNvPicPr>
          <p:nvPr/>
        </p:nvPicPr>
        <p:blipFill>
          <a:blip r:embed="rId5"/>
          <a:stretch>
            <a:fillRect/>
          </a:stretch>
        </p:blipFill>
        <p:spPr>
          <a:xfrm>
            <a:off x="969609" y="2080658"/>
            <a:ext cx="1518971" cy="877153"/>
          </a:xfrm>
          <a:prstGeom prst="rect">
            <a:avLst/>
          </a:prstGeom>
        </p:spPr>
      </p:pic>
      <p:pic>
        <p:nvPicPr>
          <p:cNvPr id="13" name="Рисунок 12">
            <a:extLst>
              <a:ext uri="{FF2B5EF4-FFF2-40B4-BE49-F238E27FC236}">
                <a16:creationId xmlns:a16="http://schemas.microsoft.com/office/drawing/2014/main" id="{A372CDD5-874C-5F4F-4246-81EC195DEA9A}"/>
              </a:ext>
            </a:extLst>
          </p:cNvPr>
          <p:cNvPicPr>
            <a:picLocks noChangeAspect="1"/>
          </p:cNvPicPr>
          <p:nvPr/>
        </p:nvPicPr>
        <p:blipFill>
          <a:blip r:embed="rId6"/>
          <a:stretch>
            <a:fillRect/>
          </a:stretch>
        </p:blipFill>
        <p:spPr>
          <a:xfrm>
            <a:off x="865871" y="1571129"/>
            <a:ext cx="7859029" cy="318055"/>
          </a:xfrm>
          <a:prstGeom prst="rect">
            <a:avLst/>
          </a:prstGeom>
        </p:spPr>
      </p:pic>
      <p:grpSp>
        <p:nvGrpSpPr>
          <p:cNvPr id="20" name="Групувати 19">
            <a:extLst>
              <a:ext uri="{FF2B5EF4-FFF2-40B4-BE49-F238E27FC236}">
                <a16:creationId xmlns:a16="http://schemas.microsoft.com/office/drawing/2014/main" id="{278B0449-8C7B-8396-580C-560E4B25647C}"/>
              </a:ext>
            </a:extLst>
          </p:cNvPr>
          <p:cNvGrpSpPr/>
          <p:nvPr/>
        </p:nvGrpSpPr>
        <p:grpSpPr>
          <a:xfrm>
            <a:off x="2713896" y="2135327"/>
            <a:ext cx="3509987" cy="373305"/>
            <a:chOff x="2816843" y="2251752"/>
            <a:chExt cx="3674024" cy="404628"/>
          </a:xfrm>
        </p:grpSpPr>
        <p:pic>
          <p:nvPicPr>
            <p:cNvPr id="17" name="Рисунок 16">
              <a:extLst>
                <a:ext uri="{FF2B5EF4-FFF2-40B4-BE49-F238E27FC236}">
                  <a16:creationId xmlns:a16="http://schemas.microsoft.com/office/drawing/2014/main" id="{BEB7C129-7F52-AB5C-6818-43492CF27653}"/>
                </a:ext>
              </a:extLst>
            </p:cNvPr>
            <p:cNvPicPr>
              <a:picLocks noChangeAspect="1"/>
            </p:cNvPicPr>
            <p:nvPr/>
          </p:nvPicPr>
          <p:blipFill>
            <a:blip r:embed="rId7"/>
            <a:stretch>
              <a:fillRect/>
            </a:stretch>
          </p:blipFill>
          <p:spPr>
            <a:xfrm>
              <a:off x="2816843" y="2251752"/>
              <a:ext cx="2967269" cy="404628"/>
            </a:xfrm>
            <a:prstGeom prst="rect">
              <a:avLst/>
            </a:prstGeom>
          </p:spPr>
        </p:pic>
        <p:pic>
          <p:nvPicPr>
            <p:cNvPr id="19" name="Рисунок 18">
              <a:extLst>
                <a:ext uri="{FF2B5EF4-FFF2-40B4-BE49-F238E27FC236}">
                  <a16:creationId xmlns:a16="http://schemas.microsoft.com/office/drawing/2014/main" id="{5644FBB2-45D5-C22B-F3EC-C06CB3E44DF9}"/>
                </a:ext>
              </a:extLst>
            </p:cNvPr>
            <p:cNvPicPr>
              <a:picLocks noChangeAspect="1"/>
            </p:cNvPicPr>
            <p:nvPr/>
          </p:nvPicPr>
          <p:blipFill>
            <a:blip r:embed="rId8"/>
            <a:stretch>
              <a:fillRect/>
            </a:stretch>
          </p:blipFill>
          <p:spPr>
            <a:xfrm>
              <a:off x="5738036" y="2251752"/>
              <a:ext cx="752831" cy="345048"/>
            </a:xfrm>
            <a:prstGeom prst="rect">
              <a:avLst/>
            </a:prstGeom>
          </p:spPr>
        </p:pic>
      </p:grpSp>
      <p:grpSp>
        <p:nvGrpSpPr>
          <p:cNvPr id="31" name="Групувати 30">
            <a:extLst>
              <a:ext uri="{FF2B5EF4-FFF2-40B4-BE49-F238E27FC236}">
                <a16:creationId xmlns:a16="http://schemas.microsoft.com/office/drawing/2014/main" id="{F3558B93-A411-03F6-9039-2947B91E94D6}"/>
              </a:ext>
            </a:extLst>
          </p:cNvPr>
          <p:cNvGrpSpPr/>
          <p:nvPr/>
        </p:nvGrpSpPr>
        <p:grpSpPr>
          <a:xfrm>
            <a:off x="2713896" y="2508632"/>
            <a:ext cx="7496678" cy="370582"/>
            <a:chOff x="2488580" y="2496711"/>
            <a:chExt cx="7496678" cy="370582"/>
          </a:xfrm>
        </p:grpSpPr>
        <p:grpSp>
          <p:nvGrpSpPr>
            <p:cNvPr id="27" name="Групувати 26">
              <a:extLst>
                <a:ext uri="{FF2B5EF4-FFF2-40B4-BE49-F238E27FC236}">
                  <a16:creationId xmlns:a16="http://schemas.microsoft.com/office/drawing/2014/main" id="{EDF0E8B0-8D7A-8B97-D8F6-1362176BC4F9}"/>
                </a:ext>
              </a:extLst>
            </p:cNvPr>
            <p:cNvGrpSpPr/>
            <p:nvPr/>
          </p:nvGrpSpPr>
          <p:grpSpPr>
            <a:xfrm>
              <a:off x="3788684" y="2496711"/>
              <a:ext cx="6196574" cy="354779"/>
              <a:chOff x="3207310" y="2622144"/>
              <a:chExt cx="6196574" cy="354779"/>
            </a:xfrm>
          </p:grpSpPr>
          <p:pic>
            <p:nvPicPr>
              <p:cNvPr id="24" name="Рисунок 23">
                <a:extLst>
                  <a:ext uri="{FF2B5EF4-FFF2-40B4-BE49-F238E27FC236}">
                    <a16:creationId xmlns:a16="http://schemas.microsoft.com/office/drawing/2014/main" id="{938D4B04-A40C-1892-19E9-39610A098BF8}"/>
                  </a:ext>
                </a:extLst>
              </p:cNvPr>
              <p:cNvPicPr>
                <a:picLocks noChangeAspect="1"/>
              </p:cNvPicPr>
              <p:nvPr/>
            </p:nvPicPr>
            <p:blipFill>
              <a:blip r:embed="rId9"/>
              <a:stretch>
                <a:fillRect/>
              </a:stretch>
            </p:blipFill>
            <p:spPr>
              <a:xfrm>
                <a:off x="3207310" y="2622144"/>
                <a:ext cx="5321686" cy="354779"/>
              </a:xfrm>
              <a:prstGeom prst="rect">
                <a:avLst/>
              </a:prstGeom>
            </p:spPr>
          </p:pic>
          <p:pic>
            <p:nvPicPr>
              <p:cNvPr id="26" name="Рисунок 25">
                <a:extLst>
                  <a:ext uri="{FF2B5EF4-FFF2-40B4-BE49-F238E27FC236}">
                    <a16:creationId xmlns:a16="http://schemas.microsoft.com/office/drawing/2014/main" id="{25D0481A-729F-03ED-84D4-552E21ADAE49}"/>
                  </a:ext>
                </a:extLst>
              </p:cNvPr>
              <p:cNvPicPr>
                <a:picLocks noChangeAspect="1"/>
              </p:cNvPicPr>
              <p:nvPr/>
            </p:nvPicPr>
            <p:blipFill>
              <a:blip r:embed="rId10"/>
              <a:stretch>
                <a:fillRect/>
              </a:stretch>
            </p:blipFill>
            <p:spPr>
              <a:xfrm>
                <a:off x="8461621" y="2630379"/>
                <a:ext cx="942263" cy="299811"/>
              </a:xfrm>
              <a:prstGeom prst="rect">
                <a:avLst/>
              </a:prstGeom>
            </p:spPr>
          </p:pic>
        </p:grpSp>
        <p:pic>
          <p:nvPicPr>
            <p:cNvPr id="29" name="Рисунок 28">
              <a:extLst>
                <a:ext uri="{FF2B5EF4-FFF2-40B4-BE49-F238E27FC236}">
                  <a16:creationId xmlns:a16="http://schemas.microsoft.com/office/drawing/2014/main" id="{7EF4AE51-7F4A-BF98-F684-2EBF17DE7EC8}"/>
                </a:ext>
              </a:extLst>
            </p:cNvPr>
            <p:cNvPicPr>
              <a:picLocks noChangeAspect="1"/>
            </p:cNvPicPr>
            <p:nvPr/>
          </p:nvPicPr>
          <p:blipFill>
            <a:blip r:embed="rId7"/>
            <a:srcRect l="-1" r="56176" b="4963"/>
            <a:stretch/>
          </p:blipFill>
          <p:spPr>
            <a:xfrm>
              <a:off x="2488580" y="2512515"/>
              <a:ext cx="1242354" cy="354778"/>
            </a:xfrm>
            <a:prstGeom prst="rect">
              <a:avLst/>
            </a:prstGeom>
          </p:spPr>
        </p:pic>
      </p:grpSp>
      <p:sp>
        <p:nvSpPr>
          <p:cNvPr id="7" name="Заголовок 1"/>
          <p:cNvSpPr>
            <a:spLocks noGrp="1"/>
          </p:cNvSpPr>
          <p:nvPr>
            <p:ph type="title"/>
          </p:nvPr>
        </p:nvSpPr>
        <p:spPr>
          <a:xfrm>
            <a:off x="355600" y="451767"/>
            <a:ext cx="11709399" cy="545165"/>
          </a:xfrm>
        </p:spPr>
        <p:txBody>
          <a:bodyPr>
            <a:noAutofit/>
          </a:bodyPr>
          <a:lstStyle/>
          <a:p>
            <a:r>
              <a:rPr lang="en-US" altLang="uk-UA" sz="3200" b="1" dirty="0">
                <a:latin typeface="+mn-lt"/>
                <a:ea typeface="+mn-ea"/>
                <a:cs typeface="+mn-cs"/>
              </a:rPr>
              <a:t>Nested Plots + Segments Caution: How to define boundary effect?! </a:t>
            </a:r>
            <a:endParaRPr lang="uk-UA" altLang="uk-UA" sz="3200" b="1" dirty="0">
              <a:latin typeface="+mn-lt"/>
              <a:ea typeface="+mn-ea"/>
              <a:cs typeface="+mn-cs"/>
            </a:endParaRPr>
          </a:p>
        </p:txBody>
      </p:sp>
      <p:pic>
        <p:nvPicPr>
          <p:cNvPr id="34" name="Рисунок 33">
            <a:extLst>
              <a:ext uri="{FF2B5EF4-FFF2-40B4-BE49-F238E27FC236}">
                <a16:creationId xmlns:a16="http://schemas.microsoft.com/office/drawing/2014/main" id="{47BADA35-936A-38FA-2CA2-D62A01C114CC}"/>
              </a:ext>
            </a:extLst>
          </p:cNvPr>
          <p:cNvPicPr>
            <a:picLocks noChangeAspect="1"/>
          </p:cNvPicPr>
          <p:nvPr/>
        </p:nvPicPr>
        <p:blipFill>
          <a:blip r:embed="rId11"/>
          <a:stretch>
            <a:fillRect/>
          </a:stretch>
        </p:blipFill>
        <p:spPr>
          <a:xfrm>
            <a:off x="1403330" y="4326279"/>
            <a:ext cx="1988129" cy="1956319"/>
          </a:xfrm>
          <a:prstGeom prst="rect">
            <a:avLst/>
          </a:prstGeom>
        </p:spPr>
      </p:pic>
      <p:pic>
        <p:nvPicPr>
          <p:cNvPr id="35" name="officeArt object">
            <a:extLst>
              <a:ext uri="{FF2B5EF4-FFF2-40B4-BE49-F238E27FC236}">
                <a16:creationId xmlns:a16="http://schemas.microsoft.com/office/drawing/2014/main" id="{20991FA9-5D45-AA8E-49B2-51CE54129FC3}"/>
              </a:ext>
            </a:extLst>
          </p:cNvPr>
          <p:cNvPicPr/>
          <p:nvPr/>
        </p:nvPicPr>
        <p:blipFill>
          <a:blip r:embed="rId12"/>
          <a:stretch>
            <a:fillRect/>
          </a:stretch>
        </p:blipFill>
        <p:spPr>
          <a:xfrm>
            <a:off x="8724900" y="4335902"/>
            <a:ext cx="2006617" cy="1956319"/>
          </a:xfrm>
          <a:prstGeom prst="rect">
            <a:avLst/>
          </a:prstGeom>
          <a:ln w="12700" cap="flat">
            <a:noFill/>
            <a:miter lim="400000"/>
          </a:ln>
          <a:effectLst/>
        </p:spPr>
      </p:pic>
      <p:sp>
        <p:nvSpPr>
          <p:cNvPr id="36" name="TextBox 35">
            <a:extLst>
              <a:ext uri="{FF2B5EF4-FFF2-40B4-BE49-F238E27FC236}">
                <a16:creationId xmlns:a16="http://schemas.microsoft.com/office/drawing/2014/main" id="{5C6F49B8-27E2-BA46-E45C-D1ACC6761262}"/>
              </a:ext>
            </a:extLst>
          </p:cNvPr>
          <p:cNvSpPr txBox="1"/>
          <p:nvPr/>
        </p:nvSpPr>
        <p:spPr>
          <a:xfrm flipH="1">
            <a:off x="2161274" y="6292221"/>
            <a:ext cx="654611" cy="707886"/>
          </a:xfrm>
          <a:prstGeom prst="rect">
            <a:avLst/>
          </a:prstGeom>
          <a:noFill/>
        </p:spPr>
        <p:txBody>
          <a:bodyPr wrap="square" rtlCol="0">
            <a:spAutoFit/>
          </a:bodyPr>
          <a:lstStyle/>
          <a:p>
            <a:r>
              <a:rPr lang="en-US" sz="4000" dirty="0">
                <a:solidFill>
                  <a:srgbClr val="FF0000"/>
                </a:solidFill>
              </a:rPr>
              <a:t>+</a:t>
            </a:r>
            <a:endParaRPr lang="uk-UA" sz="4000" dirty="0">
              <a:solidFill>
                <a:srgbClr val="FF0000"/>
              </a:solidFill>
            </a:endParaRPr>
          </a:p>
        </p:txBody>
      </p:sp>
      <p:sp>
        <p:nvSpPr>
          <p:cNvPr id="40" name="TextBox 39">
            <a:extLst>
              <a:ext uri="{FF2B5EF4-FFF2-40B4-BE49-F238E27FC236}">
                <a16:creationId xmlns:a16="http://schemas.microsoft.com/office/drawing/2014/main" id="{EE74B745-C003-88BB-96D3-F57113FE02F6}"/>
              </a:ext>
            </a:extLst>
          </p:cNvPr>
          <p:cNvSpPr txBox="1"/>
          <p:nvPr/>
        </p:nvSpPr>
        <p:spPr>
          <a:xfrm flipH="1">
            <a:off x="9592728" y="6250816"/>
            <a:ext cx="488418" cy="707886"/>
          </a:xfrm>
          <a:prstGeom prst="rect">
            <a:avLst/>
          </a:prstGeom>
          <a:noFill/>
        </p:spPr>
        <p:txBody>
          <a:bodyPr wrap="square" rtlCol="0">
            <a:spAutoFit/>
          </a:bodyPr>
          <a:lstStyle/>
          <a:p>
            <a:r>
              <a:rPr lang="en-US" sz="4000" dirty="0">
                <a:solidFill>
                  <a:srgbClr val="FF0000"/>
                </a:solidFill>
              </a:rPr>
              <a:t>?</a:t>
            </a:r>
            <a:endParaRPr lang="uk-UA" sz="4000" dirty="0">
              <a:solidFill>
                <a:srgbClr val="FF0000"/>
              </a:solidFill>
            </a:endParaRPr>
          </a:p>
        </p:txBody>
      </p:sp>
      <p:sp>
        <p:nvSpPr>
          <p:cNvPr id="2" name="Овал 1">
            <a:extLst>
              <a:ext uri="{FF2B5EF4-FFF2-40B4-BE49-F238E27FC236}">
                <a16:creationId xmlns:a16="http://schemas.microsoft.com/office/drawing/2014/main" id="{0361C532-0B34-3C88-9A04-9F56B0006B53}"/>
              </a:ext>
            </a:extLst>
          </p:cNvPr>
          <p:cNvSpPr/>
          <p:nvPr/>
        </p:nvSpPr>
        <p:spPr>
          <a:xfrm>
            <a:off x="6748592" y="5772091"/>
            <a:ext cx="534710" cy="46196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1382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кутник 8"/>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Заголовок 1"/>
          <p:cNvSpPr>
            <a:spLocks noGrp="1"/>
          </p:cNvSpPr>
          <p:nvPr>
            <p:ph type="title"/>
          </p:nvPr>
        </p:nvSpPr>
        <p:spPr>
          <a:xfrm>
            <a:off x="355600" y="451767"/>
            <a:ext cx="11709399" cy="545165"/>
          </a:xfrm>
        </p:spPr>
        <p:txBody>
          <a:bodyPr>
            <a:noAutofit/>
          </a:bodyPr>
          <a:lstStyle/>
          <a:p>
            <a:r>
              <a:rPr lang="en-GB" sz="3200" b="1" dirty="0">
                <a:latin typeface="+mn-lt"/>
                <a:ea typeface="+mn-ea"/>
                <a:cs typeface="+mn-cs"/>
              </a:rPr>
              <a:t>Groups of NFI reporting tables</a:t>
            </a:r>
            <a:endParaRPr lang="uk-UA" altLang="uk-UA" sz="3200" b="1" dirty="0">
              <a:latin typeface="+mn-lt"/>
              <a:ea typeface="+mn-ea"/>
              <a:cs typeface="+mn-cs"/>
            </a:endParaRPr>
          </a:p>
        </p:txBody>
      </p:sp>
      <p:graphicFrame>
        <p:nvGraphicFramePr>
          <p:cNvPr id="2" name="Таблиця 1">
            <a:extLst>
              <a:ext uri="{FF2B5EF4-FFF2-40B4-BE49-F238E27FC236}">
                <a16:creationId xmlns:a16="http://schemas.microsoft.com/office/drawing/2014/main" id="{C56743B9-04A4-0A6D-2890-A0A65C159D87}"/>
              </a:ext>
            </a:extLst>
          </p:cNvPr>
          <p:cNvGraphicFramePr>
            <a:graphicFrameLocks noGrp="1"/>
          </p:cNvGraphicFramePr>
          <p:nvPr>
            <p:extLst>
              <p:ext uri="{D42A27DB-BD31-4B8C-83A1-F6EECF244321}">
                <p14:modId xmlns:p14="http://schemas.microsoft.com/office/powerpoint/2010/main" val="1662148639"/>
              </p:ext>
            </p:extLst>
          </p:nvPr>
        </p:nvGraphicFramePr>
        <p:xfrm>
          <a:off x="734728" y="1543718"/>
          <a:ext cx="10530038" cy="4846320"/>
        </p:xfrm>
        <a:graphic>
          <a:graphicData uri="http://schemas.openxmlformats.org/drawingml/2006/table">
            <a:tbl>
              <a:tblPr firstRow="1" bandRow="1">
                <a:tableStyleId>{93296810-A885-4BE3-A3E7-6D5BEEA58F35}</a:tableStyleId>
              </a:tblPr>
              <a:tblGrid>
                <a:gridCol w="5156671">
                  <a:extLst>
                    <a:ext uri="{9D8B030D-6E8A-4147-A177-3AD203B41FA5}">
                      <a16:colId xmlns:a16="http://schemas.microsoft.com/office/drawing/2014/main" val="884585640"/>
                    </a:ext>
                  </a:extLst>
                </a:gridCol>
                <a:gridCol w="5373367">
                  <a:extLst>
                    <a:ext uri="{9D8B030D-6E8A-4147-A177-3AD203B41FA5}">
                      <a16:colId xmlns:a16="http://schemas.microsoft.com/office/drawing/2014/main" val="3449292227"/>
                    </a:ext>
                  </a:extLst>
                </a:gridCol>
              </a:tblGrid>
              <a:tr h="0">
                <a:tc>
                  <a:txBody>
                    <a:bodyPr/>
                    <a:lstStyle/>
                    <a:p>
                      <a:pPr algn="ctr"/>
                      <a:r>
                        <a:rPr lang="uk-UA" sz="2400" dirty="0"/>
                        <a:t> </a:t>
                      </a:r>
                      <a:r>
                        <a:rPr lang="en-GB" sz="2400" dirty="0"/>
                        <a:t>Based on segments </a:t>
                      </a:r>
                    </a:p>
                    <a:p>
                      <a:pPr algn="ctr"/>
                      <a:r>
                        <a:rPr lang="en-GB" sz="2400" dirty="0"/>
                        <a:t>(domains - dominant breeds) </a:t>
                      </a:r>
                      <a:endParaRPr lang="uk-UA" sz="2400" dirty="0"/>
                    </a:p>
                  </a:txBody>
                  <a:tcPr>
                    <a:solidFill>
                      <a:srgbClr val="00B050"/>
                    </a:solidFill>
                  </a:tcPr>
                </a:tc>
                <a:tc>
                  <a:txBody>
                    <a:bodyPr/>
                    <a:lstStyle/>
                    <a:p>
                      <a:pPr algn="ctr"/>
                      <a:r>
                        <a:rPr lang="en-GB" sz="2400" dirty="0">
                          <a:solidFill>
                            <a:schemeClr val="bg1"/>
                          </a:solidFill>
                        </a:rPr>
                        <a:t>Based on the list of trees </a:t>
                      </a:r>
                    </a:p>
                    <a:p>
                      <a:pPr algn="ctr"/>
                      <a:r>
                        <a:rPr lang="en-GB" sz="2400" dirty="0">
                          <a:solidFill>
                            <a:schemeClr val="bg1"/>
                          </a:solidFill>
                        </a:rPr>
                        <a:t>(domains - forest-forming species)</a:t>
                      </a:r>
                      <a:endParaRPr lang="uk-UA" sz="2400" dirty="0">
                        <a:solidFill>
                          <a:schemeClr val="bg1"/>
                        </a:solidFill>
                      </a:endParaRPr>
                    </a:p>
                  </a:txBody>
                  <a:tcPr>
                    <a:solidFill>
                      <a:srgbClr val="00B050"/>
                    </a:solidFill>
                  </a:tcPr>
                </a:tc>
                <a:extLst>
                  <a:ext uri="{0D108BD9-81ED-4DB2-BD59-A6C34878D82A}">
                    <a16:rowId xmlns:a16="http://schemas.microsoft.com/office/drawing/2014/main" val="1368386204"/>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uk-UA" sz="2400" b="0" i="0" dirty="0">
                          <a:solidFill>
                            <a:srgbClr val="333333"/>
                          </a:solidFill>
                          <a:effectLst/>
                          <a:ea typeface="Tahoma" panose="020B0604030504040204" pitchFamily="34" charset="0"/>
                          <a:cs typeface="Tahoma" panose="020B0604030504040204" pitchFamily="34" charset="0"/>
                        </a:rPr>
                        <a:t>1. </a:t>
                      </a:r>
                      <a:r>
                        <a:rPr lang="en-GB" sz="2400" b="0" i="0" dirty="0">
                          <a:solidFill>
                            <a:srgbClr val="333333"/>
                          </a:solidFill>
                          <a:effectLst/>
                          <a:ea typeface="Tahoma" panose="020B0604030504040204" pitchFamily="34" charset="0"/>
                          <a:cs typeface="Tahoma" panose="020B0604030504040204" pitchFamily="34" charset="0"/>
                        </a:rPr>
                        <a:t>Forest area</a:t>
                      </a:r>
                      <a:endParaRPr lang="uk-UA" sz="2400" b="0" i="0" dirty="0">
                        <a:solidFill>
                          <a:srgbClr val="333333"/>
                        </a:solidFill>
                        <a:effectLst/>
                        <a:ea typeface="Tahoma" panose="020B0604030504040204" pitchFamily="34" charset="0"/>
                        <a:cs typeface="Tahoma" panose="020B0604030504040204" pitchFamily="34" charset="0"/>
                      </a:endParaRPr>
                    </a:p>
                  </a:txBody>
                  <a:tcPr>
                    <a:solidFill>
                      <a:schemeClr val="bg2"/>
                    </a:solidFill>
                  </a:tcPr>
                </a:tc>
                <a:tc>
                  <a:txBody>
                    <a:bodyPr/>
                    <a:lstStyle/>
                    <a:p>
                      <a:pPr marL="0" algn="ctr" defTabSz="914400" rtl="0" eaLnBrk="1" fontAlgn="b" latinLnBrk="0" hangingPunct="1"/>
                      <a:endParaRPr lang="uk-UA" sz="2400" u="none" strike="noStrike" kern="1200" dirty="0">
                        <a:solidFill>
                          <a:schemeClr val="dk1"/>
                        </a:solidFill>
                        <a:effectLst/>
                        <a:latin typeface="+mn-lt"/>
                        <a:ea typeface="+mn-ea"/>
                        <a:cs typeface="+mn-cs"/>
                      </a:endParaRPr>
                    </a:p>
                  </a:txBody>
                  <a:tcPr>
                    <a:solidFill>
                      <a:schemeClr val="bg2"/>
                    </a:solidFill>
                  </a:tcPr>
                </a:tc>
                <a:extLst>
                  <a:ext uri="{0D108BD9-81ED-4DB2-BD59-A6C34878D82A}">
                    <a16:rowId xmlns:a16="http://schemas.microsoft.com/office/drawing/2014/main" val="716373486"/>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uk-UA" sz="2400" b="0" i="0" dirty="0">
                          <a:solidFill>
                            <a:srgbClr val="333333"/>
                          </a:solidFill>
                          <a:effectLst/>
                        </a:rPr>
                        <a:t>2. </a:t>
                      </a:r>
                      <a:r>
                        <a:rPr lang="en-GB" sz="2400" b="0" i="0" dirty="0">
                          <a:solidFill>
                            <a:srgbClr val="333333"/>
                          </a:solidFill>
                          <a:effectLst/>
                        </a:rPr>
                        <a:t>Total tree stands</a:t>
                      </a:r>
                      <a:endParaRPr lang="uk-UA" sz="2400" dirty="0">
                        <a:solidFill>
                          <a:srgbClr val="333333"/>
                        </a:solidFill>
                        <a:ea typeface="Tahoma" panose="020B0604030504040204" pitchFamily="34" charset="0"/>
                        <a:cs typeface="Tahoma" panose="020B0604030504040204" pitchFamily="34" charset="0"/>
                      </a:endParaRPr>
                    </a:p>
                  </a:txBody>
                  <a:tcPr>
                    <a:solidFill>
                      <a:schemeClr val="bg2"/>
                    </a:solidFill>
                  </a:tcPr>
                </a:tc>
                <a:tc>
                  <a:txBody>
                    <a:bodyPr/>
                    <a:lstStyle/>
                    <a:p>
                      <a:pPr marL="0" algn="ctr" defTabSz="914400" rtl="0" eaLnBrk="1" fontAlgn="b" latinLnBrk="0" hangingPunct="1"/>
                      <a:endParaRPr lang="uk-UA" sz="2400" u="none" strike="noStrike" kern="1200" dirty="0">
                        <a:solidFill>
                          <a:schemeClr val="dk1"/>
                        </a:solidFill>
                        <a:effectLst/>
                        <a:latin typeface="+mn-lt"/>
                        <a:ea typeface="+mn-ea"/>
                        <a:cs typeface="+mn-cs"/>
                      </a:endParaRPr>
                    </a:p>
                  </a:txBody>
                  <a:tcPr>
                    <a:solidFill>
                      <a:schemeClr val="bg2"/>
                    </a:solidFill>
                  </a:tcPr>
                </a:tc>
                <a:extLst>
                  <a:ext uri="{0D108BD9-81ED-4DB2-BD59-A6C34878D82A}">
                    <a16:rowId xmlns:a16="http://schemas.microsoft.com/office/drawing/2014/main" val="1026771072"/>
                  </a:ext>
                </a:extLst>
              </a:tr>
              <a:tr h="370840">
                <a:tc>
                  <a:txBody>
                    <a:bodyPr/>
                    <a:lstStyle/>
                    <a:p>
                      <a:pPr marL="0" algn="ctr" defTabSz="914400" rtl="0" eaLnBrk="1" fontAlgn="b" latinLnBrk="0" hangingPunct="1"/>
                      <a:endParaRPr lang="uk-UA" sz="2400" u="none" strike="noStrike" kern="1200" dirty="0">
                        <a:solidFill>
                          <a:schemeClr val="dk1"/>
                        </a:solidFill>
                        <a:effectLst/>
                        <a:latin typeface="+mn-lt"/>
                        <a:ea typeface="+mn-ea"/>
                        <a:cs typeface="+mn-cs"/>
                      </a:endParaRPr>
                    </a:p>
                  </a:txBody>
                  <a:tcP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2400" b="0" i="0" dirty="0">
                          <a:solidFill>
                            <a:srgbClr val="333333"/>
                          </a:solidFill>
                          <a:effectLst/>
                        </a:rPr>
                        <a:t>3. </a:t>
                      </a:r>
                      <a:r>
                        <a:rPr lang="en-GB" sz="2400" b="0" i="0" dirty="0">
                          <a:solidFill>
                            <a:srgbClr val="333333"/>
                          </a:solidFill>
                          <a:effectLst/>
                        </a:rPr>
                        <a:t>Volume and number of trees</a:t>
                      </a:r>
                      <a:endParaRPr lang="uk-UA" sz="2400" b="0" i="0" dirty="0">
                        <a:solidFill>
                          <a:srgbClr val="333333"/>
                        </a:solidFill>
                        <a:effectLst/>
                        <a:ea typeface="Tahoma" panose="020B0604030504040204" pitchFamily="34" charset="0"/>
                        <a:cs typeface="Tahoma" panose="020B0604030504040204" pitchFamily="34" charset="0"/>
                      </a:endParaRPr>
                    </a:p>
                  </a:txBody>
                  <a:tcPr>
                    <a:solidFill>
                      <a:schemeClr val="bg2"/>
                    </a:solidFill>
                  </a:tcPr>
                </a:tc>
                <a:extLst>
                  <a:ext uri="{0D108BD9-81ED-4DB2-BD59-A6C34878D82A}">
                    <a16:rowId xmlns:a16="http://schemas.microsoft.com/office/drawing/2014/main" val="1122877976"/>
                  </a:ext>
                </a:extLst>
              </a:tr>
              <a:tr h="37084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uk-UA" sz="2400" b="0" i="0" dirty="0">
                          <a:solidFill>
                            <a:srgbClr val="333333"/>
                          </a:solidFill>
                          <a:effectLst/>
                        </a:rPr>
                        <a:t>4. </a:t>
                      </a:r>
                      <a:r>
                        <a:rPr lang="en-GB" sz="2400" b="0" i="0" dirty="0">
                          <a:solidFill>
                            <a:srgbClr val="333333"/>
                          </a:solidFill>
                          <a:effectLst/>
                        </a:rPr>
                        <a:t>Growth, mortality, felling</a:t>
                      </a:r>
                      <a:endParaRPr lang="uk-UA" sz="2400" dirty="0">
                        <a:solidFill>
                          <a:srgbClr val="333333"/>
                        </a:solidFill>
                        <a:ea typeface="Tahoma" panose="020B0604030504040204" pitchFamily="34" charset="0"/>
                        <a:cs typeface="Tahoma" panose="020B0604030504040204" pitchFamily="34" charset="0"/>
                      </a:endParaRPr>
                    </a:p>
                  </a:txBody>
                  <a:tcPr>
                    <a:solidFill>
                      <a:schemeClr val="bg2"/>
                    </a:solidFill>
                  </a:tcPr>
                </a:tc>
                <a:tc hMerge="1">
                  <a:txBody>
                    <a:bodyPr/>
                    <a:lstStyle/>
                    <a:p>
                      <a:pPr marL="0" algn="ctr" defTabSz="914400" rtl="0" eaLnBrk="1" fontAlgn="b" latinLnBrk="0" hangingPunct="1"/>
                      <a:endParaRPr lang="uk-UA" sz="1800" u="none" strike="noStrike" kern="1200" dirty="0">
                        <a:solidFill>
                          <a:schemeClr val="dk1"/>
                        </a:solidFill>
                        <a:effectLst/>
                        <a:latin typeface="+mn-lt"/>
                        <a:ea typeface="+mn-ea"/>
                        <a:cs typeface="+mn-cs"/>
                      </a:endParaRPr>
                    </a:p>
                  </a:txBody>
                  <a:tcPr>
                    <a:solidFill>
                      <a:schemeClr val="bg2"/>
                    </a:solidFill>
                  </a:tcPr>
                </a:tc>
                <a:extLst>
                  <a:ext uri="{0D108BD9-81ED-4DB2-BD59-A6C34878D82A}">
                    <a16:rowId xmlns:a16="http://schemas.microsoft.com/office/drawing/2014/main" val="1488374052"/>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2400" b="0" i="0" dirty="0">
                          <a:solidFill>
                            <a:srgbClr val="333333"/>
                          </a:solidFill>
                          <a:effectLst/>
                        </a:rPr>
                        <a:t>5. </a:t>
                      </a:r>
                      <a:r>
                        <a:rPr lang="en-GB" sz="2400" b="0" i="0" dirty="0">
                          <a:solidFill>
                            <a:srgbClr val="333333"/>
                          </a:solidFill>
                          <a:effectLst/>
                        </a:rPr>
                        <a:t>Average taxation indicators of plantations</a:t>
                      </a:r>
                      <a:endParaRPr lang="uk-UA" sz="2400" b="0" i="0" dirty="0">
                        <a:solidFill>
                          <a:srgbClr val="333333"/>
                        </a:solidFill>
                        <a:effectLst/>
                        <a:ea typeface="Tahoma" panose="020B0604030504040204" pitchFamily="34" charset="0"/>
                        <a:cs typeface="Tahoma" panose="020B0604030504040204" pitchFamily="34" charset="0"/>
                      </a:endParaRPr>
                    </a:p>
                  </a:txBody>
                  <a:tcPr>
                    <a:solidFill>
                      <a:schemeClr val="bg2"/>
                    </a:solidFill>
                  </a:tcPr>
                </a:tc>
                <a:tc>
                  <a:txBody>
                    <a:bodyPr/>
                    <a:lstStyle/>
                    <a:p>
                      <a:pPr marL="0" algn="ctr" defTabSz="914400" rtl="0" eaLnBrk="1" fontAlgn="b" latinLnBrk="0" hangingPunct="1"/>
                      <a:endParaRPr lang="uk-UA" sz="2400" u="none" strike="noStrike" kern="1200" dirty="0">
                        <a:solidFill>
                          <a:schemeClr val="dk1"/>
                        </a:solidFill>
                        <a:effectLst/>
                        <a:latin typeface="+mn-lt"/>
                        <a:ea typeface="+mn-ea"/>
                        <a:cs typeface="+mn-cs"/>
                      </a:endParaRPr>
                    </a:p>
                  </a:txBody>
                  <a:tcPr>
                    <a:solidFill>
                      <a:schemeClr val="bg2"/>
                    </a:solidFill>
                  </a:tcPr>
                </a:tc>
                <a:extLst>
                  <a:ext uri="{0D108BD9-81ED-4DB2-BD59-A6C34878D82A}">
                    <a16:rowId xmlns:a16="http://schemas.microsoft.com/office/drawing/2014/main" val="1102174029"/>
                  </a:ext>
                </a:extLst>
              </a:tr>
              <a:tr h="37084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2400" b="0" i="0" dirty="0">
                          <a:solidFill>
                            <a:srgbClr val="333333"/>
                          </a:solidFill>
                          <a:effectLst/>
                        </a:rPr>
                        <a:t>6. </a:t>
                      </a:r>
                      <a:r>
                        <a:rPr lang="en-GB" sz="2400" b="0" i="0" dirty="0">
                          <a:solidFill>
                            <a:srgbClr val="333333"/>
                          </a:solidFill>
                          <a:effectLst/>
                        </a:rPr>
                        <a:t>Indicators of biodiversity and plantation structure</a:t>
                      </a:r>
                      <a:endParaRPr lang="uk-UA" sz="2400" dirty="0">
                        <a:solidFill>
                          <a:srgbClr val="333333"/>
                        </a:solidFill>
                        <a:ea typeface="Tahoma" panose="020B0604030504040204" pitchFamily="34" charset="0"/>
                        <a:cs typeface="Tahoma" panose="020B0604030504040204" pitchFamily="34" charset="0"/>
                      </a:endParaRPr>
                    </a:p>
                  </a:txBody>
                  <a:tcPr>
                    <a:solidFill>
                      <a:schemeClr val="bg2"/>
                    </a:solidFill>
                  </a:tcPr>
                </a:tc>
                <a:tc hMerge="1">
                  <a:txBody>
                    <a:bodyPr/>
                    <a:lstStyle/>
                    <a:p>
                      <a:pPr marL="0" algn="ctr" defTabSz="914400" rtl="0" eaLnBrk="1" fontAlgn="b" latinLnBrk="0" hangingPunct="1"/>
                      <a:endParaRPr lang="uk-UA" sz="1800" u="none" strike="noStrike" kern="1200" dirty="0">
                        <a:solidFill>
                          <a:schemeClr val="dk1"/>
                        </a:solidFill>
                        <a:effectLst/>
                        <a:latin typeface="+mn-lt"/>
                        <a:ea typeface="+mn-ea"/>
                        <a:cs typeface="+mn-cs"/>
                      </a:endParaRPr>
                    </a:p>
                  </a:txBody>
                  <a:tcPr>
                    <a:solidFill>
                      <a:schemeClr val="bg2"/>
                    </a:solidFill>
                  </a:tcPr>
                </a:tc>
                <a:extLst>
                  <a:ext uri="{0D108BD9-81ED-4DB2-BD59-A6C34878D82A}">
                    <a16:rowId xmlns:a16="http://schemas.microsoft.com/office/drawing/2014/main" val="1547249080"/>
                  </a:ext>
                </a:extLst>
              </a:tr>
              <a:tr h="37084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2400" b="0" i="0" dirty="0">
                          <a:solidFill>
                            <a:srgbClr val="333333"/>
                          </a:solidFill>
                          <a:effectLst/>
                        </a:rPr>
                        <a:t>7. </a:t>
                      </a:r>
                      <a:r>
                        <a:rPr lang="en-GB" sz="2400" b="0" i="0" dirty="0">
                          <a:solidFill>
                            <a:srgbClr val="333333"/>
                          </a:solidFill>
                          <a:effectLst/>
                        </a:rPr>
                        <a:t>Indicators of the sanitary condition of plantations and trees</a:t>
                      </a:r>
                      <a:endParaRPr lang="uk-UA" sz="2400" b="0" i="0" dirty="0">
                        <a:solidFill>
                          <a:srgbClr val="333333"/>
                        </a:solidFill>
                        <a:effectLst/>
                        <a:ea typeface="Tahoma" panose="020B0604030504040204" pitchFamily="34" charset="0"/>
                        <a:cs typeface="Tahoma" panose="020B0604030504040204" pitchFamily="34" charset="0"/>
                      </a:endParaRPr>
                    </a:p>
                  </a:txBody>
                  <a:tcPr>
                    <a:solidFill>
                      <a:schemeClr val="bg2"/>
                    </a:solidFill>
                  </a:tcPr>
                </a:tc>
                <a:tc hMerge="1">
                  <a:txBody>
                    <a:bodyPr/>
                    <a:lstStyle/>
                    <a:p>
                      <a:pPr marL="0" algn="ctr" defTabSz="914400" rtl="0" eaLnBrk="1" fontAlgn="b" latinLnBrk="0" hangingPunct="1"/>
                      <a:endParaRPr lang="uk-UA" sz="1800" u="none" strike="noStrike" kern="1200" dirty="0">
                        <a:solidFill>
                          <a:schemeClr val="dk1"/>
                        </a:solidFill>
                        <a:effectLst/>
                        <a:latin typeface="+mn-lt"/>
                        <a:ea typeface="+mn-ea"/>
                        <a:cs typeface="+mn-cs"/>
                      </a:endParaRPr>
                    </a:p>
                  </a:txBody>
                  <a:tcPr>
                    <a:solidFill>
                      <a:schemeClr val="bg2"/>
                    </a:solidFill>
                  </a:tcPr>
                </a:tc>
                <a:extLst>
                  <a:ext uri="{0D108BD9-81ED-4DB2-BD59-A6C34878D82A}">
                    <a16:rowId xmlns:a16="http://schemas.microsoft.com/office/drawing/2014/main" val="3668478292"/>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uk-UA" sz="2400" b="0" i="0" dirty="0">
                        <a:solidFill>
                          <a:srgbClr val="333333"/>
                        </a:solidFill>
                        <a:effectLst/>
                        <a:ea typeface="Tahoma" panose="020B0604030504040204" pitchFamily="34" charset="0"/>
                        <a:cs typeface="Tahoma" panose="020B0604030504040204" pitchFamily="34" charset="0"/>
                      </a:endParaRPr>
                    </a:p>
                  </a:txBody>
                  <a:tcPr>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uk-UA" sz="2400" b="0" i="0" dirty="0">
                          <a:solidFill>
                            <a:srgbClr val="333333"/>
                          </a:solidFill>
                          <a:effectLst/>
                        </a:rPr>
                        <a:t>8. </a:t>
                      </a:r>
                      <a:r>
                        <a:rPr lang="en-GB" sz="2400" b="0" i="0" dirty="0">
                          <a:solidFill>
                            <a:srgbClr val="333333"/>
                          </a:solidFill>
                          <a:effectLst/>
                        </a:rPr>
                        <a:t>Reforestation</a:t>
                      </a:r>
                      <a:endParaRPr lang="uk-UA" sz="2400" dirty="0">
                        <a:ea typeface="Tahoma" panose="020B0604030504040204" pitchFamily="34" charset="0"/>
                        <a:cs typeface="Tahoma" panose="020B0604030504040204" pitchFamily="34" charset="0"/>
                      </a:endParaRPr>
                    </a:p>
                  </a:txBody>
                  <a:tcPr>
                    <a:solidFill>
                      <a:schemeClr val="bg2"/>
                    </a:solidFill>
                  </a:tcPr>
                </a:tc>
                <a:extLst>
                  <a:ext uri="{0D108BD9-81ED-4DB2-BD59-A6C34878D82A}">
                    <a16:rowId xmlns:a16="http://schemas.microsoft.com/office/drawing/2014/main" val="1565497872"/>
                  </a:ext>
                </a:extLst>
              </a:tr>
            </a:tbl>
          </a:graphicData>
        </a:graphic>
      </p:graphicFrame>
    </p:spTree>
    <p:extLst>
      <p:ext uri="{BB962C8B-B14F-4D97-AF65-F5344CB8AC3E}">
        <p14:creationId xmlns:p14="http://schemas.microsoft.com/office/powerpoint/2010/main" val="30686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я 8">
            <a:extLst>
              <a:ext uri="{FF2B5EF4-FFF2-40B4-BE49-F238E27FC236}">
                <a16:creationId xmlns:a16="http://schemas.microsoft.com/office/drawing/2014/main" id="{8D64EB02-223A-B006-3D12-7252E952F2B7}"/>
              </a:ext>
            </a:extLst>
          </p:cNvPr>
          <p:cNvGraphicFramePr>
            <a:graphicFrameLocks noGrp="1"/>
          </p:cNvGraphicFramePr>
          <p:nvPr>
            <p:extLst>
              <p:ext uri="{D42A27DB-BD31-4B8C-83A1-F6EECF244321}">
                <p14:modId xmlns:p14="http://schemas.microsoft.com/office/powerpoint/2010/main" val="1252898579"/>
              </p:ext>
            </p:extLst>
          </p:nvPr>
        </p:nvGraphicFramePr>
        <p:xfrm>
          <a:off x="635525" y="1955943"/>
          <a:ext cx="5842000" cy="4827146"/>
        </p:xfrm>
        <a:graphic>
          <a:graphicData uri="http://schemas.openxmlformats.org/drawingml/2006/table">
            <a:tbl>
              <a:tblPr>
                <a:tableStyleId>{5C22544A-7EE6-4342-B048-85BDC9FD1C3A}</a:tableStyleId>
              </a:tblPr>
              <a:tblGrid>
                <a:gridCol w="1288232">
                  <a:extLst>
                    <a:ext uri="{9D8B030D-6E8A-4147-A177-3AD203B41FA5}">
                      <a16:colId xmlns:a16="http://schemas.microsoft.com/office/drawing/2014/main" val="20000"/>
                    </a:ext>
                  </a:extLst>
                </a:gridCol>
                <a:gridCol w="1682913">
                  <a:extLst>
                    <a:ext uri="{9D8B030D-6E8A-4147-A177-3AD203B41FA5}">
                      <a16:colId xmlns:a16="http://schemas.microsoft.com/office/drawing/2014/main" val="20001"/>
                    </a:ext>
                  </a:extLst>
                </a:gridCol>
                <a:gridCol w="1549002">
                  <a:extLst>
                    <a:ext uri="{9D8B030D-6E8A-4147-A177-3AD203B41FA5}">
                      <a16:colId xmlns:a16="http://schemas.microsoft.com/office/drawing/2014/main" val="20002"/>
                    </a:ext>
                  </a:extLst>
                </a:gridCol>
                <a:gridCol w="1321853">
                  <a:extLst>
                    <a:ext uri="{9D8B030D-6E8A-4147-A177-3AD203B41FA5}">
                      <a16:colId xmlns:a16="http://schemas.microsoft.com/office/drawing/2014/main" val="20003"/>
                    </a:ext>
                  </a:extLst>
                </a:gridCol>
              </a:tblGrid>
              <a:tr h="764310">
                <a:tc>
                  <a:txBody>
                    <a:bodyPr/>
                    <a:lstStyle/>
                    <a:p>
                      <a:pPr algn="ctr" fontAlgn="b"/>
                      <a:r>
                        <a:rPr lang="en-GB" sz="1800" b="1" u="none" strike="noStrike" kern="1200" dirty="0">
                          <a:solidFill>
                            <a:schemeClr val="bg1"/>
                          </a:solidFill>
                          <a:effectLst/>
                          <a:latin typeface="+mn-lt"/>
                          <a:ea typeface="+mn-ea"/>
                          <a:cs typeface="+mn-cs"/>
                        </a:rPr>
                        <a:t>Species</a:t>
                      </a:r>
                      <a:endParaRPr lang="uk-UA" sz="1800" b="1" u="none" strike="noStrike" kern="1200" dirty="0">
                        <a:solidFill>
                          <a:schemeClr val="bg1"/>
                        </a:solidFill>
                        <a:effectLst/>
                        <a:latin typeface="+mn-lt"/>
                        <a:ea typeface="+mn-ea"/>
                        <a:cs typeface="+mn-cs"/>
                      </a:endParaRPr>
                    </a:p>
                  </a:txBody>
                  <a:tcPr marL="7619" marR="7619" marT="7621" marB="0" anchor="ctr">
                    <a:solidFill>
                      <a:srgbClr val="00B050"/>
                    </a:solidFill>
                  </a:tcPr>
                </a:tc>
                <a:tc>
                  <a:txBody>
                    <a:bodyPr/>
                    <a:lstStyle/>
                    <a:p>
                      <a:pPr algn="ctr" fontAlgn="b"/>
                      <a:r>
                        <a:rPr lang="en-GB" sz="1800" b="1" u="none" strike="noStrike" kern="1200" dirty="0">
                          <a:solidFill>
                            <a:schemeClr val="bg1"/>
                          </a:solidFill>
                          <a:effectLst/>
                          <a:latin typeface="+mn-lt"/>
                          <a:ea typeface="+mn-ea"/>
                          <a:cs typeface="+mn-cs"/>
                        </a:rPr>
                        <a:t>Total growing stock</a:t>
                      </a:r>
                    </a:p>
                  </a:txBody>
                  <a:tcPr marL="7619" marR="7619" marT="7621" marB="0" anchor="ctr">
                    <a:solidFill>
                      <a:srgbClr val="00B050"/>
                    </a:solidFill>
                  </a:tcPr>
                </a:tc>
                <a:tc>
                  <a:txBody>
                    <a:bodyPr/>
                    <a:lstStyle/>
                    <a:p>
                      <a:pPr algn="ctr" fontAlgn="b"/>
                      <a:r>
                        <a:rPr lang="en-GB" sz="1800" b="1" u="none" strike="noStrike" kern="1200" dirty="0">
                          <a:solidFill>
                            <a:schemeClr val="bg1"/>
                          </a:solidFill>
                          <a:effectLst/>
                          <a:latin typeface="+mn-lt"/>
                          <a:ea typeface="+mn-ea"/>
                          <a:cs typeface="+mn-cs"/>
                        </a:rPr>
                        <a:t>Total tree volume</a:t>
                      </a:r>
                    </a:p>
                  </a:txBody>
                  <a:tcPr marL="7619" marR="7619" marT="7621" marB="0" anchor="ctr">
                    <a:solidFill>
                      <a:srgbClr val="00B050"/>
                    </a:solidFill>
                  </a:tcPr>
                </a:tc>
                <a:tc>
                  <a:txBody>
                    <a:bodyPr/>
                    <a:lstStyle/>
                    <a:p>
                      <a:pPr algn="ctr" fontAlgn="b"/>
                      <a:r>
                        <a:rPr lang="en-GB" sz="1800" b="1" u="none" strike="noStrike" kern="1200" dirty="0">
                          <a:solidFill>
                            <a:schemeClr val="bg1"/>
                          </a:solidFill>
                          <a:effectLst/>
                          <a:latin typeface="+mn-lt"/>
                          <a:ea typeface="+mn-ea"/>
                          <a:cs typeface="+mn-cs"/>
                        </a:rPr>
                        <a:t>Difference</a:t>
                      </a:r>
                      <a:endParaRPr lang="uk-UA" sz="1800" b="1" u="none" strike="noStrike" kern="1200" dirty="0">
                        <a:solidFill>
                          <a:schemeClr val="bg1"/>
                        </a:solidFill>
                        <a:effectLst/>
                        <a:latin typeface="+mn-lt"/>
                        <a:ea typeface="+mn-ea"/>
                        <a:cs typeface="+mn-cs"/>
                      </a:endParaRPr>
                    </a:p>
                  </a:txBody>
                  <a:tcPr marL="7619" marR="7619" marT="7621" marB="0" anchor="ctr">
                    <a:solidFill>
                      <a:srgbClr val="00B050"/>
                    </a:solidFill>
                  </a:tcPr>
                </a:tc>
                <a:extLst>
                  <a:ext uri="{0D108BD9-81ED-4DB2-BD59-A6C34878D82A}">
                    <a16:rowId xmlns:a16="http://schemas.microsoft.com/office/drawing/2014/main" val="10000"/>
                  </a:ext>
                </a:extLst>
              </a:tr>
              <a:tr h="328953">
                <a:tc>
                  <a:txBody>
                    <a:bodyPr/>
                    <a:lstStyle/>
                    <a:p>
                      <a:pPr algn="ctr" fontAlgn="b"/>
                      <a:r>
                        <a:rPr lang="uk-UA" sz="1800" u="none" strike="noStrike" kern="1200" dirty="0">
                          <a:solidFill>
                            <a:schemeClr val="dk1"/>
                          </a:solidFill>
                          <a:effectLst/>
                          <a:latin typeface="+mn-lt"/>
                          <a:ea typeface="+mn-ea"/>
                          <a:cs typeface="+mn-cs"/>
                        </a:rPr>
                        <a:t>  ЯЛЕ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69,47</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63,69</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5,78</a:t>
                      </a:r>
                    </a:p>
                  </a:txBody>
                  <a:tcPr marL="9524" marR="9524" marT="9526" marB="0" anchor="b"/>
                </a:tc>
                <a:extLst>
                  <a:ext uri="{0D108BD9-81ED-4DB2-BD59-A6C34878D82A}">
                    <a16:rowId xmlns:a16="http://schemas.microsoft.com/office/drawing/2014/main" val="10001"/>
                  </a:ext>
                </a:extLst>
              </a:tr>
              <a:tr h="328953">
                <a:tc>
                  <a:txBody>
                    <a:bodyPr/>
                    <a:lstStyle/>
                    <a:p>
                      <a:pPr algn="ctr" fontAlgn="b"/>
                      <a:r>
                        <a:rPr lang="uk-UA" sz="1800" u="none" strike="noStrike" kern="1200" dirty="0">
                          <a:solidFill>
                            <a:schemeClr val="dk1"/>
                          </a:solidFill>
                          <a:effectLst/>
                          <a:latin typeface="+mn-lt"/>
                          <a:ea typeface="+mn-ea"/>
                          <a:cs typeface="+mn-cs"/>
                        </a:rPr>
                        <a:t>  БКЛ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43,42</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39,7</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3,72</a:t>
                      </a:r>
                    </a:p>
                  </a:txBody>
                  <a:tcPr marL="9524" marR="9524" marT="9526" marB="0" anchor="b"/>
                </a:tc>
                <a:extLst>
                  <a:ext uri="{0D108BD9-81ED-4DB2-BD59-A6C34878D82A}">
                    <a16:rowId xmlns:a16="http://schemas.microsoft.com/office/drawing/2014/main" val="10002"/>
                  </a:ext>
                </a:extLst>
              </a:tr>
              <a:tr h="328953">
                <a:tc>
                  <a:txBody>
                    <a:bodyPr/>
                    <a:lstStyle/>
                    <a:p>
                      <a:pPr algn="ctr" fontAlgn="b"/>
                      <a:r>
                        <a:rPr lang="uk-UA" sz="1800" u="none" strike="noStrike" kern="1200" dirty="0">
                          <a:solidFill>
                            <a:schemeClr val="dk1"/>
                          </a:solidFill>
                          <a:effectLst/>
                          <a:latin typeface="+mn-lt"/>
                          <a:ea typeface="+mn-ea"/>
                          <a:cs typeface="+mn-cs"/>
                        </a:rPr>
                        <a:t>  ЯЦБ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14,13</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18,47</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-4,34</a:t>
                      </a:r>
                    </a:p>
                  </a:txBody>
                  <a:tcPr marL="9524" marR="9524" marT="9526" marB="0" anchor="b"/>
                </a:tc>
                <a:extLst>
                  <a:ext uri="{0D108BD9-81ED-4DB2-BD59-A6C34878D82A}">
                    <a16:rowId xmlns:a16="http://schemas.microsoft.com/office/drawing/2014/main" val="10003"/>
                  </a:ext>
                </a:extLst>
              </a:tr>
              <a:tr h="328953">
                <a:tc>
                  <a:txBody>
                    <a:bodyPr/>
                    <a:lstStyle/>
                    <a:p>
                      <a:pPr algn="ctr" fontAlgn="b"/>
                      <a:r>
                        <a:rPr lang="uk-UA" sz="1800" u="none" strike="noStrike" kern="1200" dirty="0">
                          <a:solidFill>
                            <a:schemeClr val="dk1"/>
                          </a:solidFill>
                          <a:effectLst/>
                          <a:latin typeface="+mn-lt"/>
                          <a:ea typeface="+mn-ea"/>
                          <a:cs typeface="+mn-cs"/>
                        </a:rPr>
                        <a:t>   </a:t>
                      </a:r>
                      <a:r>
                        <a:rPr lang="uk-UA" sz="1800" u="none" strike="noStrike" kern="1200" dirty="0" err="1">
                          <a:solidFill>
                            <a:schemeClr val="dk1"/>
                          </a:solidFill>
                          <a:effectLst/>
                          <a:latin typeface="+mn-lt"/>
                          <a:ea typeface="+mn-ea"/>
                          <a:cs typeface="+mn-cs"/>
                        </a:rPr>
                        <a:t>ДЗ</a:t>
                      </a:r>
                      <a:r>
                        <a:rPr lang="uk-UA" sz="1800" u="none" strike="noStrike" kern="1200" dirty="0">
                          <a:solidFill>
                            <a:schemeClr val="dk1"/>
                          </a:solidFill>
                          <a:effectLst/>
                          <a:latin typeface="+mn-lt"/>
                          <a:ea typeface="+mn-ea"/>
                          <a:cs typeface="+mn-cs"/>
                        </a:rPr>
                        <a:t>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10,8</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8,04</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2,76</a:t>
                      </a:r>
                    </a:p>
                  </a:txBody>
                  <a:tcPr marL="9524" marR="9524" marT="9526" marB="0" anchor="b"/>
                </a:tc>
                <a:extLst>
                  <a:ext uri="{0D108BD9-81ED-4DB2-BD59-A6C34878D82A}">
                    <a16:rowId xmlns:a16="http://schemas.microsoft.com/office/drawing/2014/main" val="10004"/>
                  </a:ext>
                </a:extLst>
              </a:tr>
              <a:tr h="328953">
                <a:tc>
                  <a:txBody>
                    <a:bodyPr/>
                    <a:lstStyle/>
                    <a:p>
                      <a:pPr algn="ctr" fontAlgn="b"/>
                      <a:r>
                        <a:rPr lang="uk-UA" sz="1800" u="none" strike="noStrike" kern="1200" dirty="0">
                          <a:solidFill>
                            <a:schemeClr val="dk1"/>
                          </a:solidFill>
                          <a:effectLst/>
                          <a:latin typeface="+mn-lt"/>
                          <a:ea typeface="+mn-ea"/>
                          <a:cs typeface="+mn-cs"/>
                        </a:rPr>
                        <a:t>   ГЗ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5,42</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6,03</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-0,61</a:t>
                      </a:r>
                    </a:p>
                  </a:txBody>
                  <a:tcPr marL="9524" marR="9524" marT="9526" marB="0" anchor="b"/>
                </a:tc>
                <a:extLst>
                  <a:ext uri="{0D108BD9-81ED-4DB2-BD59-A6C34878D82A}">
                    <a16:rowId xmlns:a16="http://schemas.microsoft.com/office/drawing/2014/main" val="10005"/>
                  </a:ext>
                </a:extLst>
              </a:tr>
              <a:tr h="328953">
                <a:tc>
                  <a:txBody>
                    <a:bodyPr/>
                    <a:lstStyle/>
                    <a:p>
                      <a:pPr algn="ctr" fontAlgn="b"/>
                      <a:r>
                        <a:rPr lang="uk-UA" sz="1800" u="none" strike="noStrike" kern="1200" dirty="0">
                          <a:solidFill>
                            <a:schemeClr val="dk1"/>
                          </a:solidFill>
                          <a:effectLst/>
                          <a:latin typeface="+mn-lt"/>
                          <a:ea typeface="+mn-ea"/>
                          <a:cs typeface="+mn-cs"/>
                        </a:rPr>
                        <a:t>  ДЧР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2,95</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2,41</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0,54</a:t>
                      </a:r>
                    </a:p>
                  </a:txBody>
                  <a:tcPr marL="9524" marR="9524" marT="9526" marB="0" anchor="b"/>
                </a:tc>
                <a:extLst>
                  <a:ext uri="{0D108BD9-81ED-4DB2-BD59-A6C34878D82A}">
                    <a16:rowId xmlns:a16="http://schemas.microsoft.com/office/drawing/2014/main" val="10006"/>
                  </a:ext>
                </a:extLst>
              </a:tr>
              <a:tr h="351641">
                <a:tc>
                  <a:txBody>
                    <a:bodyPr/>
                    <a:lstStyle/>
                    <a:p>
                      <a:pPr algn="ctr" fontAlgn="b"/>
                      <a:r>
                        <a:rPr lang="uk-UA" sz="1800" u="none" strike="noStrike" kern="1200" dirty="0">
                          <a:solidFill>
                            <a:schemeClr val="dk1"/>
                          </a:solidFill>
                          <a:effectLst/>
                          <a:latin typeface="+mn-lt"/>
                          <a:ea typeface="+mn-ea"/>
                          <a:cs typeface="+mn-cs"/>
                        </a:rPr>
                        <a:t>  ВЛЧ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2,22</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2,02</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0,2</a:t>
                      </a:r>
                    </a:p>
                  </a:txBody>
                  <a:tcPr marL="9524" marR="9524" marT="9526" marB="0" anchor="b"/>
                </a:tc>
                <a:extLst>
                  <a:ext uri="{0D108BD9-81ED-4DB2-BD59-A6C34878D82A}">
                    <a16:rowId xmlns:a16="http://schemas.microsoft.com/office/drawing/2014/main" val="10007"/>
                  </a:ext>
                </a:extLst>
              </a:tr>
              <a:tr h="380895">
                <a:tc>
                  <a:txBody>
                    <a:bodyPr/>
                    <a:lstStyle/>
                    <a:p>
                      <a:pPr algn="ctr" fontAlgn="b"/>
                      <a:r>
                        <a:rPr lang="uk-UA" sz="1800" u="none" strike="noStrike" kern="1200" dirty="0">
                          <a:solidFill>
                            <a:schemeClr val="dk1"/>
                          </a:solidFill>
                          <a:effectLst/>
                          <a:latin typeface="+mn-lt"/>
                          <a:ea typeface="+mn-ea"/>
                          <a:cs typeface="+mn-cs"/>
                        </a:rPr>
                        <a:t>   СЗ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1,17</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1,54</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-0,37</a:t>
                      </a:r>
                    </a:p>
                  </a:txBody>
                  <a:tcPr marL="9524" marR="9524" marT="9526" marB="0" anchor="b"/>
                </a:tc>
                <a:extLst>
                  <a:ext uri="{0D108BD9-81ED-4DB2-BD59-A6C34878D82A}">
                    <a16:rowId xmlns:a16="http://schemas.microsoft.com/office/drawing/2014/main" val="10008"/>
                  </a:ext>
                </a:extLst>
              </a:tr>
              <a:tr h="328953">
                <a:tc>
                  <a:txBody>
                    <a:bodyPr/>
                    <a:lstStyle/>
                    <a:p>
                      <a:pPr algn="ctr" fontAlgn="b"/>
                      <a:r>
                        <a:rPr lang="uk-UA" sz="1800" u="none" strike="noStrike" kern="1200" dirty="0">
                          <a:solidFill>
                            <a:schemeClr val="dk1"/>
                          </a:solidFill>
                          <a:effectLst/>
                          <a:latin typeface="+mn-lt"/>
                          <a:ea typeface="+mn-ea"/>
                          <a:cs typeface="+mn-cs"/>
                        </a:rPr>
                        <a:t>   БП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0,95</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4,73</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-3,78</a:t>
                      </a:r>
                    </a:p>
                  </a:txBody>
                  <a:tcPr marL="9524" marR="9524" marT="9526" marB="0" anchor="b"/>
                </a:tc>
                <a:extLst>
                  <a:ext uri="{0D108BD9-81ED-4DB2-BD59-A6C34878D82A}">
                    <a16:rowId xmlns:a16="http://schemas.microsoft.com/office/drawing/2014/main" val="10009"/>
                  </a:ext>
                </a:extLst>
              </a:tr>
              <a:tr h="328953">
                <a:tc>
                  <a:txBody>
                    <a:bodyPr/>
                    <a:lstStyle/>
                    <a:p>
                      <a:pPr algn="ctr" fontAlgn="b"/>
                      <a:r>
                        <a:rPr lang="uk-UA" sz="1800" u="none" strike="noStrike" kern="1200" dirty="0">
                          <a:solidFill>
                            <a:schemeClr val="dk1"/>
                          </a:solidFill>
                          <a:effectLst/>
                          <a:latin typeface="+mn-lt"/>
                          <a:ea typeface="+mn-ea"/>
                          <a:cs typeface="+mn-cs"/>
                        </a:rPr>
                        <a:t>   ОС </a:t>
                      </a:r>
                    </a:p>
                  </a:txBody>
                  <a:tcPr marL="9524" marR="9524" marT="9526" marB="0" anchor="b"/>
                </a:tc>
                <a:tc>
                  <a:txBody>
                    <a:bodyPr/>
                    <a:lstStyle/>
                    <a:p>
                      <a:pPr algn="ctr" fontAlgn="b"/>
                      <a:r>
                        <a:rPr lang="uk-UA" sz="1800" u="none" strike="noStrike" kern="1200" dirty="0">
                          <a:solidFill>
                            <a:srgbClr val="C00000"/>
                          </a:solidFill>
                          <a:effectLst/>
                          <a:latin typeface="+mn-lt"/>
                          <a:ea typeface="+mn-ea"/>
                          <a:cs typeface="+mn-cs"/>
                        </a:rPr>
                        <a:t>0,85</a:t>
                      </a:r>
                    </a:p>
                  </a:txBody>
                  <a:tcPr marL="9524" marR="9524" marT="9526" marB="0" anchor="b"/>
                </a:tc>
                <a:tc>
                  <a:txBody>
                    <a:bodyPr/>
                    <a:lstStyle/>
                    <a:p>
                      <a:pPr algn="ctr" fontAlgn="b"/>
                      <a:r>
                        <a:rPr lang="uk-UA" sz="1800" u="none" strike="noStrike" kern="1200" dirty="0">
                          <a:solidFill>
                            <a:srgbClr val="00B050"/>
                          </a:solidFill>
                          <a:effectLst/>
                          <a:latin typeface="+mn-lt"/>
                          <a:ea typeface="+mn-ea"/>
                          <a:cs typeface="+mn-cs"/>
                        </a:rPr>
                        <a:t>2,29</a:t>
                      </a:r>
                    </a:p>
                  </a:txBody>
                  <a:tcPr marL="9524" marR="9524" marT="9526" marB="0" anchor="b"/>
                </a:tc>
                <a:tc>
                  <a:txBody>
                    <a:bodyPr/>
                    <a:lstStyle/>
                    <a:p>
                      <a:pPr algn="ctr" rtl="0" fontAlgn="b"/>
                      <a:r>
                        <a:rPr lang="uk-UA" sz="1800" u="none" strike="noStrike" kern="1200" dirty="0">
                          <a:solidFill>
                            <a:schemeClr val="dk1"/>
                          </a:solidFill>
                          <a:effectLst/>
                          <a:latin typeface="+mn-lt"/>
                          <a:ea typeface="+mn-ea"/>
                          <a:cs typeface="+mn-cs"/>
                        </a:rPr>
                        <a:t>-1,44</a:t>
                      </a:r>
                    </a:p>
                  </a:txBody>
                  <a:tcPr marL="9524" marR="9524" marT="9526" marB="0" anchor="b"/>
                </a:tc>
                <a:extLst>
                  <a:ext uri="{0D108BD9-81ED-4DB2-BD59-A6C34878D82A}">
                    <a16:rowId xmlns:a16="http://schemas.microsoft.com/office/drawing/2014/main" val="10010"/>
                  </a:ext>
                </a:extLst>
              </a:tr>
              <a:tr h="349338">
                <a:tc>
                  <a:txBody>
                    <a:bodyPr/>
                    <a:lstStyle/>
                    <a:p>
                      <a:pPr algn="ctr" fontAlgn="b"/>
                      <a:r>
                        <a:rPr lang="en-GB" sz="1800" u="none" strike="noStrike" kern="1200" dirty="0">
                          <a:solidFill>
                            <a:schemeClr val="dk1"/>
                          </a:solidFill>
                          <a:effectLst/>
                          <a:latin typeface="+mn-lt"/>
                          <a:ea typeface="+mn-ea"/>
                          <a:cs typeface="+mn-cs"/>
                        </a:rPr>
                        <a:t>Others</a:t>
                      </a:r>
                      <a:endParaRPr lang="uk-UA" sz="1800" u="none" strike="noStrike" kern="1200" dirty="0">
                        <a:solidFill>
                          <a:schemeClr val="dk1"/>
                        </a:solidFill>
                        <a:effectLst/>
                        <a:latin typeface="+mn-lt"/>
                        <a:ea typeface="+mn-ea"/>
                        <a:cs typeface="+mn-cs"/>
                      </a:endParaRPr>
                    </a:p>
                  </a:txBody>
                  <a:tcPr marL="7619" marR="7619" marT="7621" marB="0" anchor="b"/>
                </a:tc>
                <a:tc>
                  <a:txBody>
                    <a:bodyPr/>
                    <a:lstStyle/>
                    <a:p>
                      <a:pPr algn="ctr" fontAlgn="b"/>
                      <a:r>
                        <a:rPr lang="uk-UA" sz="1800" u="none" strike="noStrike" kern="1200" dirty="0">
                          <a:solidFill>
                            <a:srgbClr val="C00000"/>
                          </a:solidFill>
                          <a:effectLst/>
                          <a:latin typeface="+mn-lt"/>
                          <a:ea typeface="+mn-ea"/>
                          <a:cs typeface="+mn-cs"/>
                        </a:rPr>
                        <a:t>3,41</a:t>
                      </a:r>
                    </a:p>
                  </a:txBody>
                  <a:tcPr marL="9524" marR="9524" marT="9526" marB="0" anchor="b"/>
                </a:tc>
                <a:tc>
                  <a:txBody>
                    <a:bodyPr/>
                    <a:lstStyle/>
                    <a:p>
                      <a:pPr algn="ctr" rtl="0" fontAlgn="b"/>
                      <a:r>
                        <a:rPr lang="uk-UA" sz="1800" b="0" i="0" u="none" strike="noStrike" dirty="0">
                          <a:solidFill>
                            <a:srgbClr val="00B050"/>
                          </a:solidFill>
                          <a:effectLst/>
                          <a:latin typeface="Calibri"/>
                        </a:rPr>
                        <a:t>5.87</a:t>
                      </a:r>
                    </a:p>
                  </a:txBody>
                  <a:tcPr marL="7621" marR="7621" marT="7621" marB="0" anchor="b"/>
                </a:tc>
                <a:tc>
                  <a:txBody>
                    <a:bodyPr/>
                    <a:lstStyle/>
                    <a:p>
                      <a:pPr algn="ctr" rtl="0" fontAlgn="b"/>
                      <a:r>
                        <a:rPr lang="uk-UA" sz="1800" b="0" i="0" u="none" strike="noStrike" dirty="0">
                          <a:solidFill>
                            <a:srgbClr val="000000"/>
                          </a:solidFill>
                          <a:effectLst/>
                          <a:latin typeface="Calibri"/>
                        </a:rPr>
                        <a:t>-</a:t>
                      </a:r>
                      <a:r>
                        <a:rPr lang="en-US" sz="1800" b="0" i="0" u="none" strike="noStrike" dirty="0">
                          <a:solidFill>
                            <a:srgbClr val="000000"/>
                          </a:solidFill>
                          <a:effectLst/>
                          <a:latin typeface="Calibri"/>
                        </a:rPr>
                        <a:t>2,46</a:t>
                      </a:r>
                      <a:endParaRPr lang="uk-UA" sz="1800" b="0" i="0" u="none" strike="noStrike" dirty="0">
                        <a:solidFill>
                          <a:srgbClr val="000000"/>
                        </a:solidFill>
                        <a:effectLst/>
                        <a:latin typeface="Calibri"/>
                      </a:endParaRPr>
                    </a:p>
                  </a:txBody>
                  <a:tcPr marL="7621" marR="7621" marT="7621" marB="0" anchor="b"/>
                </a:tc>
                <a:extLst>
                  <a:ext uri="{0D108BD9-81ED-4DB2-BD59-A6C34878D82A}">
                    <a16:rowId xmlns:a16="http://schemas.microsoft.com/office/drawing/2014/main" val="10011"/>
                  </a:ext>
                </a:extLst>
              </a:tr>
              <a:tr h="349338">
                <a:tc>
                  <a:txBody>
                    <a:bodyPr/>
                    <a:lstStyle/>
                    <a:p>
                      <a:pPr algn="ctr" fontAlgn="b"/>
                      <a:r>
                        <a:rPr lang="en-GB" sz="1800" b="1" u="none" strike="noStrike" kern="1200">
                          <a:solidFill>
                            <a:schemeClr val="dk1"/>
                          </a:solidFill>
                          <a:effectLst/>
                          <a:latin typeface="+mn-lt"/>
                          <a:ea typeface="+mn-ea"/>
                          <a:cs typeface="+mn-cs"/>
                        </a:rPr>
                        <a:t>Total</a:t>
                      </a:r>
                      <a:endParaRPr lang="uk-UA" sz="1800" b="1" u="none" strike="noStrike" kern="1200" dirty="0">
                        <a:solidFill>
                          <a:schemeClr val="dk1"/>
                        </a:solidFill>
                        <a:effectLst/>
                        <a:latin typeface="+mn-lt"/>
                        <a:ea typeface="+mn-ea"/>
                        <a:cs typeface="+mn-cs"/>
                      </a:endParaRPr>
                    </a:p>
                  </a:txBody>
                  <a:tcPr marL="7619" marR="7619" marT="7621" marB="0" anchor="b"/>
                </a:tc>
                <a:tc>
                  <a:txBody>
                    <a:bodyPr/>
                    <a:lstStyle/>
                    <a:p>
                      <a:pPr algn="ctr" fontAlgn="b"/>
                      <a:r>
                        <a:rPr lang="en-US" sz="1800" b="1" u="none" strike="noStrike" kern="1200" dirty="0">
                          <a:solidFill>
                            <a:srgbClr val="C00000"/>
                          </a:solidFill>
                          <a:effectLst/>
                          <a:latin typeface="+mn-lt"/>
                          <a:ea typeface="+mn-ea"/>
                          <a:cs typeface="+mn-cs"/>
                        </a:rPr>
                        <a:t>154,79</a:t>
                      </a:r>
                      <a:endParaRPr lang="uk-UA" sz="1800" b="1" u="none" strike="noStrike" kern="1200" dirty="0">
                        <a:solidFill>
                          <a:srgbClr val="C00000"/>
                        </a:solidFill>
                        <a:effectLst/>
                        <a:latin typeface="+mn-lt"/>
                        <a:ea typeface="+mn-ea"/>
                        <a:cs typeface="+mn-cs"/>
                      </a:endParaRPr>
                    </a:p>
                  </a:txBody>
                  <a:tcPr marL="9524" marR="9524" marT="9526"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a:solidFill>
                            <a:srgbClr val="00B050"/>
                          </a:solidFill>
                          <a:effectLst/>
                          <a:latin typeface="+mn-lt"/>
                          <a:ea typeface="+mn-ea"/>
                          <a:cs typeface="+mn-cs"/>
                        </a:rPr>
                        <a:t>154,79</a:t>
                      </a:r>
                      <a:endParaRPr lang="uk-UA" sz="1800" b="1" u="none" strike="noStrike" kern="1200" dirty="0">
                        <a:solidFill>
                          <a:srgbClr val="00B050"/>
                        </a:solidFill>
                        <a:effectLst/>
                        <a:latin typeface="+mn-lt"/>
                        <a:ea typeface="+mn-ea"/>
                        <a:cs typeface="+mn-cs"/>
                      </a:endParaRPr>
                    </a:p>
                  </a:txBody>
                  <a:tcPr marL="9524" marR="9524" marT="9526" marB="0" anchor="b"/>
                </a:tc>
                <a:tc>
                  <a:txBody>
                    <a:bodyPr/>
                    <a:lstStyle/>
                    <a:p>
                      <a:pPr algn="ctr" rtl="0" fontAlgn="b"/>
                      <a:r>
                        <a:rPr lang="uk-UA" sz="1800" b="1" u="none" strike="noStrike" kern="1200" dirty="0">
                          <a:solidFill>
                            <a:schemeClr val="dk1"/>
                          </a:solidFill>
                          <a:effectLst/>
                          <a:latin typeface="+mn-lt"/>
                          <a:ea typeface="+mn-ea"/>
                          <a:cs typeface="+mn-cs"/>
                        </a:rPr>
                        <a:t>-</a:t>
                      </a:r>
                    </a:p>
                  </a:txBody>
                  <a:tcPr marL="9524" marR="9524" marT="9526" marB="0" anchor="b"/>
                </a:tc>
                <a:extLst>
                  <a:ext uri="{0D108BD9-81ED-4DB2-BD59-A6C34878D82A}">
                    <a16:rowId xmlns:a16="http://schemas.microsoft.com/office/drawing/2014/main" val="10012"/>
                  </a:ext>
                </a:extLst>
              </a:tr>
            </a:tbl>
          </a:graphicData>
        </a:graphic>
      </p:graphicFrame>
      <p:pic>
        <p:nvPicPr>
          <p:cNvPr id="3" name="Рисунок 2">
            <a:extLst>
              <a:ext uri="{FF2B5EF4-FFF2-40B4-BE49-F238E27FC236}">
                <a16:creationId xmlns:a16="http://schemas.microsoft.com/office/drawing/2014/main" id="{591A0812-18B5-0174-63BC-E8683B79C551}"/>
              </a:ext>
            </a:extLst>
          </p:cNvPr>
          <p:cNvPicPr>
            <a:picLocks noChangeAspect="1"/>
          </p:cNvPicPr>
          <p:nvPr/>
        </p:nvPicPr>
        <p:blipFill>
          <a:blip r:embed="rId3"/>
          <a:srcRect l="33396"/>
          <a:stretch/>
        </p:blipFill>
        <p:spPr>
          <a:xfrm>
            <a:off x="6853384" y="1955943"/>
            <a:ext cx="5088220" cy="4807197"/>
          </a:xfrm>
          <a:prstGeom prst="rect">
            <a:avLst/>
          </a:prstGeom>
        </p:spPr>
      </p:pic>
      <p:sp>
        <p:nvSpPr>
          <p:cNvPr id="4" name="Прямокутник 4">
            <a:extLst>
              <a:ext uri="{FF2B5EF4-FFF2-40B4-BE49-F238E27FC236}">
                <a16:creationId xmlns:a16="http://schemas.microsoft.com/office/drawing/2014/main" id="{CF0D9CBF-A8A0-72D9-2CC3-6D62943B3A64}"/>
              </a:ext>
            </a:extLst>
          </p:cNvPr>
          <p:cNvSpPr>
            <a:spLocks noChangeArrowheads="1"/>
          </p:cNvSpPr>
          <p:nvPr/>
        </p:nvSpPr>
        <p:spPr bwMode="auto">
          <a:xfrm>
            <a:off x="465710" y="1247918"/>
            <a:ext cx="97134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uk-UA" sz="2000" dirty="0"/>
              <a:t>FORMULA FOR THE COMPOSITION OF PLANTATIONS IN IVANO-FRANKIVSK REGION </a:t>
            </a:r>
            <a:r>
              <a:rPr lang="uk-UA" altLang="uk-UA" sz="2000" dirty="0"/>
              <a:t>:</a:t>
            </a:r>
          </a:p>
          <a:p>
            <a:pPr eaLnBrk="1" hangingPunct="1">
              <a:spcBef>
                <a:spcPct val="0"/>
              </a:spcBef>
              <a:buFontTx/>
              <a:buNone/>
            </a:pPr>
            <a:r>
              <a:rPr lang="uk-UA" altLang="uk-UA" sz="2000" u="sng" dirty="0"/>
              <a:t>41</a:t>
            </a:r>
            <a:r>
              <a:rPr lang="uk-UA" altLang="uk-UA" sz="2000" b="1" dirty="0"/>
              <a:t>ЯЛЕ </a:t>
            </a:r>
            <a:r>
              <a:rPr lang="uk-UA" altLang="uk-UA" sz="2000" u="sng" dirty="0"/>
              <a:t>19</a:t>
            </a:r>
            <a:r>
              <a:rPr lang="uk-UA" altLang="uk-UA" sz="2000" b="1" dirty="0"/>
              <a:t>БКЛ </a:t>
            </a:r>
            <a:r>
              <a:rPr lang="uk-UA" altLang="uk-UA" sz="2000" u="sng" dirty="0"/>
              <a:t>8</a:t>
            </a:r>
            <a:r>
              <a:rPr lang="uk-UA" altLang="uk-UA" sz="2000" b="1" dirty="0"/>
              <a:t>ЯЦБ </a:t>
            </a:r>
            <a:r>
              <a:rPr lang="uk-UA" altLang="uk-UA" sz="2000" u="sng" dirty="0"/>
              <a:t>5</a:t>
            </a:r>
            <a:r>
              <a:rPr lang="uk-UA" altLang="uk-UA" sz="2000" b="1" dirty="0"/>
              <a:t>ДЗ </a:t>
            </a:r>
            <a:r>
              <a:rPr lang="uk-UA" altLang="uk-UA" sz="2000" u="sng" dirty="0"/>
              <a:t>4</a:t>
            </a:r>
            <a:r>
              <a:rPr lang="uk-UA" altLang="uk-UA" sz="2000" b="1" dirty="0"/>
              <a:t>ГЗ </a:t>
            </a:r>
            <a:r>
              <a:rPr lang="uk-UA" altLang="uk-UA" sz="2000" u="sng" dirty="0"/>
              <a:t>3</a:t>
            </a:r>
            <a:r>
              <a:rPr lang="uk-UA" altLang="uk-UA" sz="2000" b="1" dirty="0"/>
              <a:t>БП </a:t>
            </a:r>
            <a:r>
              <a:rPr lang="uk-UA" altLang="uk-UA" sz="2000" u="sng" dirty="0"/>
              <a:t>2</a:t>
            </a:r>
            <a:r>
              <a:rPr lang="uk-UA" altLang="uk-UA" sz="2000" b="1" dirty="0"/>
              <a:t>ДЧР </a:t>
            </a:r>
            <a:r>
              <a:rPr lang="uk-UA" altLang="uk-UA" sz="2000" u="sng" dirty="0"/>
              <a:t>1</a:t>
            </a:r>
            <a:r>
              <a:rPr lang="uk-UA" altLang="uk-UA" sz="2000" b="1" dirty="0"/>
              <a:t>ВЛЧ </a:t>
            </a:r>
            <a:r>
              <a:rPr lang="uk-UA" altLang="uk-UA" sz="2000" u="sng" dirty="0"/>
              <a:t>1</a:t>
            </a:r>
            <a:r>
              <a:rPr lang="uk-UA" altLang="uk-UA" sz="2000" b="1" dirty="0"/>
              <a:t>СЗ </a:t>
            </a:r>
            <a:r>
              <a:rPr lang="uk-UA" altLang="uk-UA" sz="2000" u="sng" dirty="0"/>
              <a:t>1</a:t>
            </a:r>
            <a:r>
              <a:rPr lang="uk-UA" altLang="uk-UA" sz="2000" b="1" dirty="0"/>
              <a:t>ОС </a:t>
            </a:r>
            <a:r>
              <a:rPr lang="uk-UA" altLang="uk-UA" sz="2000" dirty="0"/>
              <a:t>+ </a:t>
            </a:r>
            <a:r>
              <a:rPr lang="uk-UA" altLang="uk-UA" sz="2000" u="sng" dirty="0"/>
              <a:t>15</a:t>
            </a:r>
            <a:r>
              <a:rPr lang="en-GB" altLang="uk-UA" sz="2000" b="1" u="sng" dirty="0"/>
              <a:t>Others</a:t>
            </a:r>
            <a:endParaRPr lang="uk-UA" altLang="uk-UA" sz="2000" b="1" dirty="0"/>
          </a:p>
        </p:txBody>
      </p:sp>
      <p:sp>
        <p:nvSpPr>
          <p:cNvPr id="2" name="Прямокутник 1">
            <a:extLst>
              <a:ext uri="{FF2B5EF4-FFF2-40B4-BE49-F238E27FC236}">
                <a16:creationId xmlns:a16="http://schemas.microsoft.com/office/drawing/2014/main" id="{91690205-0142-5120-F969-2F95AA43311D}"/>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434" name="Заголовок 1">
            <a:extLst>
              <a:ext uri="{FF2B5EF4-FFF2-40B4-BE49-F238E27FC236}">
                <a16:creationId xmlns:a16="http://schemas.microsoft.com/office/drawing/2014/main" id="{F87B1E3F-A69C-6C1D-772E-8A5AF1D09755}"/>
              </a:ext>
            </a:extLst>
          </p:cNvPr>
          <p:cNvSpPr>
            <a:spLocks noGrp="1"/>
          </p:cNvSpPr>
          <p:nvPr>
            <p:ph type="title"/>
          </p:nvPr>
        </p:nvSpPr>
        <p:spPr>
          <a:xfrm>
            <a:off x="635525" y="372329"/>
            <a:ext cx="8229600" cy="552106"/>
          </a:xfrm>
        </p:spPr>
        <p:txBody>
          <a:bodyPr/>
          <a:lstStyle/>
          <a:p>
            <a:r>
              <a:rPr lang="en-US" altLang="uk-UA" sz="3200" b="1" dirty="0">
                <a:latin typeface="+mn-lt"/>
                <a:ea typeface="+mn-ea"/>
                <a:cs typeface="+mn-cs"/>
              </a:rPr>
              <a:t>Growing Stands Stock vs Tree Volumes Sum</a:t>
            </a:r>
            <a:endParaRPr lang="uk-UA" altLang="uk-UA" sz="3200" b="1" dirty="0">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0b72cc-e4c4-4790-9f97-f133ee35ae8e">
      <Terms xmlns="http://schemas.microsoft.com/office/infopath/2007/PartnerControls"/>
    </lcf76f155ced4ddcb4097134ff3c332f>
    <TaxCatchAll xmlns="b4228b6d-77f5-4e88-95df-114489aa8b8b" xsi:nil="true"/>
    <SharedWithUsers xmlns="b4228b6d-77f5-4e88-95df-114489aa8b8b">
      <UserInfo>
        <DisplayName/>
        <AccountId xsi:nil="true"/>
        <AccountType/>
      </UserInfo>
    </SharedWithUsers>
    <MediaLengthInSeconds xmlns="080b72cc-e4c4-4790-9f97-f133ee35ae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AB636C1F3EE534CAA6EFBA56B84BCC7" ma:contentTypeVersion="17" ma:contentTypeDescription="Ein neues Dokument erstellen." ma:contentTypeScope="" ma:versionID="94bae71e88964aa9f6469b44ba4b8c6c">
  <xsd:schema xmlns:xsd="http://www.w3.org/2001/XMLSchema" xmlns:xs="http://www.w3.org/2001/XMLSchema" xmlns:p="http://schemas.microsoft.com/office/2006/metadata/properties" xmlns:ns2="080b72cc-e4c4-4790-9f97-f133ee35ae8e" xmlns:ns3="b4228b6d-77f5-4e88-95df-114489aa8b8b" targetNamespace="http://schemas.microsoft.com/office/2006/metadata/properties" ma:root="true" ma:fieldsID="59598e9128597097d7fc4b046892a2ff" ns2:_="" ns3:_="">
    <xsd:import namespace="080b72cc-e4c4-4790-9f97-f133ee35ae8e"/>
    <xsd:import namespace="b4228b6d-77f5-4e88-95df-114489aa8b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b72cc-e4c4-4790-9f97-f133ee35a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37ef5b12-004b-4d0f-a024-a4c3427229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28b6d-77f5-4e88-95df-114489aa8b8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5af778-2eb0-417e-b590-4603da4cc578}" ma:internalName="TaxCatchAll" ma:showField="CatchAllData" ma:web="b4228b6d-77f5-4e88-95df-114489aa8b8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78C489-EEB4-492D-8D0E-24BC18895108}">
  <ds:schemaRefs>
    <ds:schemaRef ds:uri="http://schemas.microsoft.com/office/2006/metadata/properties"/>
    <ds:schemaRef ds:uri="http://schemas.microsoft.com/office/infopath/2007/PartnerControls"/>
    <ds:schemaRef ds:uri="080b72cc-e4c4-4790-9f97-f133ee35ae8e"/>
    <ds:schemaRef ds:uri="b4228b6d-77f5-4e88-95df-114489aa8b8b"/>
  </ds:schemaRefs>
</ds:datastoreItem>
</file>

<file path=customXml/itemProps2.xml><?xml version="1.0" encoding="utf-8"?>
<ds:datastoreItem xmlns:ds="http://schemas.openxmlformats.org/officeDocument/2006/customXml" ds:itemID="{702B9466-72CD-4D2B-A10A-AAC0E409B83B}">
  <ds:schemaRefs>
    <ds:schemaRef ds:uri="http://schemas.microsoft.com/sharepoint/v3/contenttype/forms"/>
  </ds:schemaRefs>
</ds:datastoreItem>
</file>

<file path=customXml/itemProps3.xml><?xml version="1.0" encoding="utf-8"?>
<ds:datastoreItem xmlns:ds="http://schemas.openxmlformats.org/officeDocument/2006/customXml" ds:itemID="{1E231C4E-780B-43CB-877B-49B2BAD42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b72cc-e4c4-4790-9f97-f133ee35ae8e"/>
    <ds:schemaRef ds:uri="b4228b6d-77f5-4e88-95df-114489aa8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0</TotalTime>
  <Words>1621</Words>
  <Application>Microsoft Office PowerPoint</Application>
  <PresentationFormat>Widescreen</PresentationFormat>
  <Paragraphs>186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Tahoma</vt:lpstr>
      <vt:lpstr>Times New Roman</vt:lpstr>
      <vt:lpstr>Office Theme</vt:lpstr>
      <vt:lpstr>PowerPoint Presentation</vt:lpstr>
      <vt:lpstr>PowerPoint Presentation</vt:lpstr>
      <vt:lpstr>NFI grid (5*5 km)</vt:lpstr>
      <vt:lpstr>Sample Plot (1): Nested Plots + Microplots </vt:lpstr>
      <vt:lpstr>Sample Plot (2): Parts (Segments)</vt:lpstr>
      <vt:lpstr>Segments: Stand Description</vt:lpstr>
      <vt:lpstr>Nested Plots + Segments Caution: How to define boundary effect?! </vt:lpstr>
      <vt:lpstr>Groups of NFI reporting tables</vt:lpstr>
      <vt:lpstr>Growing Stands Stock vs Tree Volumes Sum</vt:lpstr>
      <vt:lpstr>PowerPoint Presentation</vt:lpstr>
      <vt:lpstr>PowerPoint Presentation</vt:lpstr>
      <vt:lpstr>Probability for Including Tree: Nested Plot + Segments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Halyna Semytska</dc:creator>
  <cp:lastModifiedBy>Halyna Semytska</cp:lastModifiedBy>
  <cp:revision>122</cp:revision>
  <cp:lastPrinted>2023-10-31T09:43:17Z</cp:lastPrinted>
  <dcterms:created xsi:type="dcterms:W3CDTF">2023-06-30T13:21:15Z</dcterms:created>
  <dcterms:modified xsi:type="dcterms:W3CDTF">2024-09-17T12:50:39Z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0x010100EAB636C1F3EE534CAA6EFBA56B84BCC7</vt:lpwstr>
  </property>
  <property fmtid="{D5CDD505-2E9C-101B-9397-08002B2CF9AE}" pid="3" name="Order">
    <vt:r8>121100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