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75" r:id="rId5"/>
    <p:sldId id="449" r:id="rId6"/>
    <p:sldId id="450" r:id="rId7"/>
    <p:sldId id="451" r:id="rId8"/>
    <p:sldId id="452" r:id="rId9"/>
    <p:sldId id="453" r:id="rId10"/>
    <p:sldId id="454" r:id="rId11"/>
    <p:sldId id="456" r:id="rId12"/>
    <p:sldId id="458" r:id="rId13"/>
    <p:sldId id="455" r:id="rId14"/>
    <p:sldId id="457" r:id="rId15"/>
    <p:sldId id="448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9263DA-8DC6-395C-24C0-61043F03D5B6}" name="Volker Sasse" initials="VS" userId="S::volker.sasse@unique-landuse.de::b5a21c03-3476-4772-8a41-7c87c78edfa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5E4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12" autoAdjust="0"/>
    <p:restoredTop sz="0" autoAdjust="0"/>
  </p:normalViewPr>
  <p:slideViewPr>
    <p:cSldViewPr>
      <p:cViewPr varScale="1">
        <p:scale>
          <a:sx n="77" d="100"/>
          <a:sy n="77" d="100"/>
        </p:scale>
        <p:origin x="68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yna Semytska" userId="17aed0cd-5d75-4cee-bd4d-9c15afe32231" providerId="ADAL" clId="{DF7B4CC9-6241-4AA9-A62B-528058D7C258}"/>
    <pc:docChg chg="undo custSel modSld">
      <pc:chgData name="Halyna Semytska" userId="17aed0cd-5d75-4cee-bd4d-9c15afe32231" providerId="ADAL" clId="{DF7B4CC9-6241-4AA9-A62B-528058D7C258}" dt="2024-04-22T21:15:39.568" v="980" actId="6549"/>
      <pc:docMkLst>
        <pc:docMk/>
      </pc:docMkLst>
      <pc:sldChg chg="modSp mod">
        <pc:chgData name="Halyna Semytska" userId="17aed0cd-5d75-4cee-bd4d-9c15afe32231" providerId="ADAL" clId="{DF7B4CC9-6241-4AA9-A62B-528058D7C258}" dt="2024-04-22T20:46:11.292" v="219" actId="1076"/>
        <pc:sldMkLst>
          <pc:docMk/>
          <pc:sldMk cId="1814030919" sldId="275"/>
        </pc:sldMkLst>
        <pc:spChg chg="mod">
          <ac:chgData name="Halyna Semytska" userId="17aed0cd-5d75-4cee-bd4d-9c15afe32231" providerId="ADAL" clId="{DF7B4CC9-6241-4AA9-A62B-528058D7C258}" dt="2024-04-22T20:41:18.866" v="119" actId="20577"/>
          <ac:spMkLst>
            <pc:docMk/>
            <pc:sldMk cId="1814030919" sldId="275"/>
            <ac:spMk id="2" creationId="{CC56EA9A-97EA-6A72-A2DD-16A8CE203E31}"/>
          </ac:spMkLst>
        </pc:spChg>
        <pc:spChg chg="mod">
          <ac:chgData name="Halyna Semytska" userId="17aed0cd-5d75-4cee-bd4d-9c15afe32231" providerId="ADAL" clId="{DF7B4CC9-6241-4AA9-A62B-528058D7C258}" dt="2024-04-22T20:44:09.134" v="213" actId="1076"/>
          <ac:spMkLst>
            <pc:docMk/>
            <pc:sldMk cId="1814030919" sldId="275"/>
            <ac:spMk id="3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44:22.378" v="215" actId="1076"/>
          <ac:spMkLst>
            <pc:docMk/>
            <pc:sldMk cId="1814030919" sldId="275"/>
            <ac:spMk id="4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43:55.322" v="212" actId="20577"/>
          <ac:spMkLst>
            <pc:docMk/>
            <pc:sldMk cId="1814030919" sldId="275"/>
            <ac:spMk id="7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46:11.292" v="219" actId="1076"/>
          <ac:spMkLst>
            <pc:docMk/>
            <pc:sldMk cId="1814030919" sldId="275"/>
            <ac:spMk id="42" creationId="{2AAB317E-EF30-4613-AF01-242FB0BB1E68}"/>
          </ac:spMkLst>
        </pc:spChg>
      </pc:sldChg>
      <pc:sldChg chg="modSp mod">
        <pc:chgData name="Halyna Semytska" userId="17aed0cd-5d75-4cee-bd4d-9c15afe32231" providerId="ADAL" clId="{DF7B4CC9-6241-4AA9-A62B-528058D7C258}" dt="2024-04-22T21:15:39.568" v="980" actId="6549"/>
        <pc:sldMkLst>
          <pc:docMk/>
          <pc:sldMk cId="3193068457" sldId="448"/>
        </pc:sldMkLst>
        <pc:spChg chg="mod">
          <ac:chgData name="Halyna Semytska" userId="17aed0cd-5d75-4cee-bd4d-9c15afe32231" providerId="ADAL" clId="{DF7B4CC9-6241-4AA9-A62B-528058D7C258}" dt="2024-04-22T21:04:30.085" v="605" actId="20577"/>
          <ac:spMkLst>
            <pc:docMk/>
            <pc:sldMk cId="3193068457" sldId="448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1:15:39.568" v="980" actId="6549"/>
          <ac:spMkLst>
            <pc:docMk/>
            <pc:sldMk cId="3193068457" sldId="448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1:05:28.340" v="671" actId="20577"/>
          <ac:spMkLst>
            <pc:docMk/>
            <pc:sldMk cId="3193068457" sldId="448"/>
            <ac:spMk id="5" creationId="{15C68DC1-5DC1-3B6D-BD45-07F6C2C7FC8E}"/>
          </ac:spMkLst>
        </pc:spChg>
        <pc:spChg chg="mod">
          <ac:chgData name="Halyna Semytska" userId="17aed0cd-5d75-4cee-bd4d-9c15afe32231" providerId="ADAL" clId="{DF7B4CC9-6241-4AA9-A62B-528058D7C258}" dt="2024-04-22T20:47:59.354" v="353" actId="20577"/>
          <ac:spMkLst>
            <pc:docMk/>
            <pc:sldMk cId="3193068457" sldId="448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1:12:35.040" v="872" actId="20577"/>
        <pc:sldMkLst>
          <pc:docMk/>
          <pc:sldMk cId="1944139198" sldId="449"/>
        </pc:sldMkLst>
        <pc:spChg chg="mod">
          <ac:chgData name="Halyna Semytska" userId="17aed0cd-5d75-4cee-bd4d-9c15afe32231" providerId="ADAL" clId="{DF7B4CC9-6241-4AA9-A62B-528058D7C258}" dt="2024-04-22T21:12:35.040" v="872" actId="20577"/>
          <ac:spMkLst>
            <pc:docMk/>
            <pc:sldMk cId="1944139198" sldId="449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50:14.655" v="356" actId="20577"/>
          <ac:spMkLst>
            <pc:docMk/>
            <pc:sldMk cId="1944139198" sldId="449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6:28.865" v="231" actId="20577"/>
          <ac:spMkLst>
            <pc:docMk/>
            <pc:sldMk cId="1944139198" sldId="449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1:12:08.299" v="846" actId="6549"/>
        <pc:sldMkLst>
          <pc:docMk/>
          <pc:sldMk cId="757696986" sldId="450"/>
        </pc:sldMkLst>
        <pc:spChg chg="mod">
          <ac:chgData name="Halyna Semytska" userId="17aed0cd-5d75-4cee-bd4d-9c15afe32231" providerId="ADAL" clId="{DF7B4CC9-6241-4AA9-A62B-528058D7C258}" dt="2024-04-22T21:12:08.299" v="846" actId="6549"/>
          <ac:spMkLst>
            <pc:docMk/>
            <pc:sldMk cId="757696986" sldId="450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53:47.150" v="370" actId="1076"/>
          <ac:spMkLst>
            <pc:docMk/>
            <pc:sldMk cId="757696986" sldId="450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6:41.213" v="243" actId="20577"/>
          <ac:spMkLst>
            <pc:docMk/>
            <pc:sldMk cId="757696986" sldId="450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0:53:38.956" v="369" actId="1076"/>
        <pc:sldMkLst>
          <pc:docMk/>
          <pc:sldMk cId="1913399966" sldId="451"/>
        </pc:sldMkLst>
        <pc:spChg chg="mod">
          <ac:chgData name="Halyna Semytska" userId="17aed0cd-5d75-4cee-bd4d-9c15afe32231" providerId="ADAL" clId="{DF7B4CC9-6241-4AA9-A62B-528058D7C258}" dt="2024-04-22T20:52:35.059" v="366"/>
          <ac:spMkLst>
            <pc:docMk/>
            <pc:sldMk cId="1913399966" sldId="451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53:38.956" v="369" actId="1076"/>
          <ac:spMkLst>
            <pc:docMk/>
            <pc:sldMk cId="1913399966" sldId="451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6:48.504" v="255" actId="20577"/>
          <ac:spMkLst>
            <pc:docMk/>
            <pc:sldMk cId="1913399966" sldId="451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1:14:06.130" v="911" actId="20577"/>
        <pc:sldMkLst>
          <pc:docMk/>
          <pc:sldMk cId="2347277900" sldId="452"/>
        </pc:sldMkLst>
        <pc:spChg chg="mod">
          <ac:chgData name="Halyna Semytska" userId="17aed0cd-5d75-4cee-bd4d-9c15afe32231" providerId="ADAL" clId="{DF7B4CC9-6241-4AA9-A62B-528058D7C258}" dt="2024-04-22T21:14:06.130" v="911" actId="20577"/>
          <ac:spMkLst>
            <pc:docMk/>
            <pc:sldMk cId="2347277900" sldId="452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55:42.111" v="386" actId="1076"/>
          <ac:spMkLst>
            <pc:docMk/>
            <pc:sldMk cId="2347277900" sldId="452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6:55.891" v="267" actId="20577"/>
          <ac:spMkLst>
            <pc:docMk/>
            <pc:sldMk cId="2347277900" sldId="452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0:56:47.045" v="431" actId="1076"/>
        <pc:sldMkLst>
          <pc:docMk/>
          <pc:sldMk cId="574658466" sldId="453"/>
        </pc:sldMkLst>
        <pc:spChg chg="mod">
          <ac:chgData name="Halyna Semytska" userId="17aed0cd-5d75-4cee-bd4d-9c15afe32231" providerId="ADAL" clId="{DF7B4CC9-6241-4AA9-A62B-528058D7C258}" dt="2024-04-22T20:56:16.093" v="388" actId="179"/>
          <ac:spMkLst>
            <pc:docMk/>
            <pc:sldMk cId="574658466" sldId="453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56:47.045" v="431" actId="1076"/>
          <ac:spMkLst>
            <pc:docMk/>
            <pc:sldMk cId="574658466" sldId="453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7:08.196" v="279" actId="20577"/>
          <ac:spMkLst>
            <pc:docMk/>
            <pc:sldMk cId="574658466" sldId="453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0:58:22.384" v="509" actId="1076"/>
        <pc:sldMkLst>
          <pc:docMk/>
          <pc:sldMk cId="3738843483" sldId="454"/>
        </pc:sldMkLst>
        <pc:spChg chg="mod">
          <ac:chgData name="Halyna Semytska" userId="17aed0cd-5d75-4cee-bd4d-9c15afe32231" providerId="ADAL" clId="{DF7B4CC9-6241-4AA9-A62B-528058D7C258}" dt="2024-04-22T20:57:07.480" v="432"/>
          <ac:spMkLst>
            <pc:docMk/>
            <pc:sldMk cId="3738843483" sldId="454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58:22.384" v="509" actId="1076"/>
          <ac:spMkLst>
            <pc:docMk/>
            <pc:sldMk cId="3738843483" sldId="454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7:15.617" v="291" actId="20577"/>
          <ac:spMkLst>
            <pc:docMk/>
            <pc:sldMk cId="3738843483" sldId="454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1:01:58.445" v="530" actId="20577"/>
        <pc:sldMkLst>
          <pc:docMk/>
          <pc:sldMk cId="1833067450" sldId="455"/>
        </pc:sldMkLst>
        <pc:spChg chg="mod">
          <ac:chgData name="Halyna Semytska" userId="17aed0cd-5d75-4cee-bd4d-9c15afe32231" providerId="ADAL" clId="{DF7B4CC9-6241-4AA9-A62B-528058D7C258}" dt="2024-04-22T21:01:10.140" v="521"/>
          <ac:spMkLst>
            <pc:docMk/>
            <pc:sldMk cId="1833067450" sldId="455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1:01:58.445" v="530" actId="20577"/>
          <ac:spMkLst>
            <pc:docMk/>
            <pc:sldMk cId="1833067450" sldId="455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7:38.833" v="327" actId="20577"/>
          <ac:spMkLst>
            <pc:docMk/>
            <pc:sldMk cId="1833067450" sldId="455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0:59:38.573" v="515" actId="1076"/>
        <pc:sldMkLst>
          <pc:docMk/>
          <pc:sldMk cId="1282385462" sldId="456"/>
        </pc:sldMkLst>
        <pc:spChg chg="mod">
          <ac:chgData name="Halyna Semytska" userId="17aed0cd-5d75-4cee-bd4d-9c15afe32231" providerId="ADAL" clId="{DF7B4CC9-6241-4AA9-A62B-528058D7C258}" dt="2024-04-22T20:59:04.802" v="510"/>
          <ac:spMkLst>
            <pc:docMk/>
            <pc:sldMk cId="1282385462" sldId="456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0:59:38.573" v="515" actId="1076"/>
          <ac:spMkLst>
            <pc:docMk/>
            <pc:sldMk cId="1282385462" sldId="456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7:23.051" v="303" actId="20577"/>
          <ac:spMkLst>
            <pc:docMk/>
            <pc:sldMk cId="1282385462" sldId="456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1:04:04.080" v="554"/>
        <pc:sldMkLst>
          <pc:docMk/>
          <pc:sldMk cId="1244940961" sldId="457"/>
        </pc:sldMkLst>
        <pc:spChg chg="mod">
          <ac:chgData name="Halyna Semytska" userId="17aed0cd-5d75-4cee-bd4d-9c15afe32231" providerId="ADAL" clId="{DF7B4CC9-6241-4AA9-A62B-528058D7C258}" dt="2024-04-22T21:02:16.926" v="531"/>
          <ac:spMkLst>
            <pc:docMk/>
            <pc:sldMk cId="1244940961" sldId="457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1:04:04.080" v="554"/>
          <ac:spMkLst>
            <pc:docMk/>
            <pc:sldMk cId="1244940961" sldId="457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7:48.439" v="341" actId="20577"/>
          <ac:spMkLst>
            <pc:docMk/>
            <pc:sldMk cId="1244940961" sldId="457"/>
            <ac:spMk id="6" creationId="{00000000-0000-0000-0000-000000000000}"/>
          </ac:spMkLst>
        </pc:spChg>
      </pc:sldChg>
      <pc:sldChg chg="modSp mod">
        <pc:chgData name="Halyna Semytska" userId="17aed0cd-5d75-4cee-bd4d-9c15afe32231" providerId="ADAL" clId="{DF7B4CC9-6241-4AA9-A62B-528058D7C258}" dt="2024-04-22T21:10:38.774" v="775" actId="20577"/>
        <pc:sldMkLst>
          <pc:docMk/>
          <pc:sldMk cId="1811621971" sldId="458"/>
        </pc:sldMkLst>
        <pc:spChg chg="mod">
          <ac:chgData name="Halyna Semytska" userId="17aed0cd-5d75-4cee-bd4d-9c15afe32231" providerId="ADAL" clId="{DF7B4CC9-6241-4AA9-A62B-528058D7C258}" dt="2024-04-22T21:10:38.774" v="775" actId="20577"/>
          <ac:spMkLst>
            <pc:docMk/>
            <pc:sldMk cId="1811621971" sldId="458"/>
            <ac:spMk id="2" creationId="{00000000-0000-0000-0000-000000000000}"/>
          </ac:spMkLst>
        </pc:spChg>
        <pc:spChg chg="mod">
          <ac:chgData name="Halyna Semytska" userId="17aed0cd-5d75-4cee-bd4d-9c15afe32231" providerId="ADAL" clId="{DF7B4CC9-6241-4AA9-A62B-528058D7C258}" dt="2024-04-22T21:00:47.089" v="520" actId="1076"/>
          <ac:spMkLst>
            <pc:docMk/>
            <pc:sldMk cId="1811621971" sldId="458"/>
            <ac:spMk id="3" creationId="{57C3E96C-904A-5A0B-026F-39BB37EB5558}"/>
          </ac:spMkLst>
        </pc:spChg>
        <pc:spChg chg="mod">
          <ac:chgData name="Halyna Semytska" userId="17aed0cd-5d75-4cee-bd4d-9c15afe32231" providerId="ADAL" clId="{DF7B4CC9-6241-4AA9-A62B-528058D7C258}" dt="2024-04-22T20:47:29.572" v="315" actId="20577"/>
          <ac:spMkLst>
            <pc:docMk/>
            <pc:sldMk cId="1811621971" sldId="458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CEB35-8020-4111-88A4-9F7F05DD7E42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AD59F-655C-4786-8B75-2F9D6671E7D9}" type="slidenum">
              <a:rPr lang="de-DE" smtClean="0"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50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(blaugrün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29200" y="2160000"/>
            <a:ext cx="8243888" cy="532800"/>
          </a:xfrm>
        </p:spPr>
        <p:txBody>
          <a:bodyPr/>
          <a:lstStyle>
            <a:lvl1pPr>
              <a:lnSpc>
                <a:spcPts val="3500"/>
              </a:lnSpc>
              <a:spcAft>
                <a:spcPts val="0"/>
              </a:spcAft>
              <a:defRPr sz="3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Hier steht eine Headline</a:t>
            </a:r>
          </a:p>
        </p:txBody>
      </p:sp>
      <p:sp>
        <p:nvSpPr>
          <p:cNvPr id="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2726952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360000" y="3456000"/>
            <a:ext cx="8424000" cy="340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Rechteck 15"/>
          <p:cNvSpPr/>
          <p:nvPr userDrawn="1"/>
        </p:nvSpPr>
        <p:spPr>
          <a:xfrm>
            <a:off x="360000" y="6156000"/>
            <a:ext cx="2808000" cy="70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Rechteck 19"/>
          <p:cNvSpPr/>
          <p:nvPr userDrawn="1"/>
        </p:nvSpPr>
        <p:spPr>
          <a:xfrm>
            <a:off x="3168000" y="6156000"/>
            <a:ext cx="2808000" cy="70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5976000" y="6156000"/>
            <a:ext cx="2808000" cy="70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6156000"/>
            <a:ext cx="2448000" cy="702000"/>
          </a:xfrm>
        </p:spPr>
        <p:txBody>
          <a:bodyPr anchor="ctr" anchorCtr="0"/>
          <a:lstStyle>
            <a:lvl1pPr>
              <a:lnSpc>
                <a:spcPts val="1700"/>
              </a:lnSpc>
              <a:spcAft>
                <a:spcPts val="0"/>
              </a:spcAft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Braunschweig,</a:t>
            </a:r>
            <a:br>
              <a:rPr lang="de-DE" dirty="0"/>
            </a:br>
            <a:r>
              <a:rPr lang="de-DE" dirty="0"/>
              <a:t>den XX.XX.2012</a:t>
            </a:r>
          </a:p>
        </p:txBody>
      </p:sp>
      <p:sp>
        <p:nvSpPr>
          <p:cNvPr id="18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60000" y="3456000"/>
            <a:ext cx="5616575" cy="2700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529200" y="1627200"/>
            <a:ext cx="8244000" cy="532800"/>
          </a:xfrm>
        </p:spPr>
        <p:txBody>
          <a:bodyPr/>
          <a:lstStyle>
            <a:lvl1pPr>
              <a:defRPr sz="3400"/>
            </a:lvl1pPr>
          </a:lstStyle>
          <a:p>
            <a:r>
              <a:rPr lang="de-DE" dirty="0"/>
              <a:t>Kapitel 3 (blaugrün)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2966400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aseline="0">
                <a:solidFill>
                  <a:schemeClr val="bg1"/>
                </a:solidFill>
                <a:latin typeface="+mj-lt"/>
                <a:cs typeface="Calibri"/>
              </a:defRPr>
            </a:lvl1pPr>
          </a:lstStyle>
          <a:p>
            <a:pPr lvl="0"/>
            <a:r>
              <a:rPr lang="de-DE" dirty="0" err="1"/>
              <a:t>Thünen</a:t>
            </a:r>
            <a:r>
              <a:rPr lang="de-DE" dirty="0"/>
              <a:t>-Institut für XXX</a:t>
            </a:r>
          </a:p>
        </p:txBody>
      </p:sp>
    </p:spTree>
    <p:extLst>
      <p:ext uri="{BB962C8B-B14F-4D97-AF65-F5344CB8AC3E}">
        <p14:creationId xmlns:p14="http://schemas.microsoft.com/office/powerpoint/2010/main" val="3333908052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laugrü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einzeilig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5544000" cy="44388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prstClr val="black">
                    <a:lumMod val="50000"/>
                    <a:lumOff val="50000"/>
                  </a:prstClr>
                </a:solidFill>
              </a:rPr>
              <a:t>Von 13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lumMod val="50000"/>
                    <a:lumOff val="50000"/>
                  </a:prstClr>
                </a:solidFill>
              </a:rPr>
              <a:t>Titel der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845DFE-30FC-4DAC-AD55-3D22C5E439C5}"/>
              </a:ext>
            </a:extLst>
          </p:cNvPr>
          <p:cNvSpPr txBox="1"/>
          <p:nvPr userDrawn="1"/>
        </p:nvSpPr>
        <p:spPr>
          <a:xfrm>
            <a:off x="7596000" y="6250562"/>
            <a:ext cx="1296480" cy="499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888559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rizontal (blaugrü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einzeilig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1"/>
          </p:nvPr>
        </p:nvSpPr>
        <p:spPr>
          <a:xfrm>
            <a:off x="360000" y="1512000"/>
            <a:ext cx="4104000" cy="2678400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680000" y="1440000"/>
            <a:ext cx="4104000" cy="4438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XX.XX.201X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Titel der Veranstaltung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4370400"/>
            <a:ext cx="4104000" cy="218008"/>
          </a:xfrm>
        </p:spPr>
        <p:txBody>
          <a:bodyPr>
            <a:sp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 dirty="0"/>
              <a:t>Hier kann eine Bildunterschrift stehen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Seite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65099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ertikal (blaugrü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62000"/>
            <a:ext cx="8424000" cy="486000"/>
          </a:xfrm>
        </p:spPr>
        <p:txBody>
          <a:bodyPr/>
          <a:lstStyle>
            <a:lvl1pPr>
              <a:defRPr sz="2600" baseline="0"/>
            </a:lvl1pPr>
          </a:lstStyle>
          <a:p>
            <a:r>
              <a:rPr lang="de-DE" dirty="0"/>
              <a:t>Nachhaltig oder überfischt?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522000"/>
            <a:ext cx="8424862" cy="486000"/>
          </a:xfrm>
        </p:spPr>
        <p:txBody>
          <a:bodyPr anchor="b" anchorCtr="0"/>
          <a:lstStyle>
            <a:lvl1pPr>
              <a:lnSpc>
                <a:spcPts val="3500"/>
              </a:lnSpc>
              <a:spcAft>
                <a:spcPts val="0"/>
              </a:spcAf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Hier steht die zweite Zeile der Headline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3240000" y="1440000"/>
            <a:ext cx="5544000" cy="44388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3"/>
          </p:nvPr>
        </p:nvSpPr>
        <p:spPr>
          <a:xfrm>
            <a:off x="360000" y="1512000"/>
            <a:ext cx="2667600" cy="3690000"/>
          </a:xfrm>
        </p:spPr>
        <p:txBody>
          <a:bodyPr/>
          <a:lstStyle/>
          <a:p>
            <a:endParaRPr 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XX.XX.201X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Titel der Veranstaltung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5382000"/>
            <a:ext cx="2667600" cy="720000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 dirty="0"/>
              <a:t>Hier kann eine Bildunterschrift stehen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Seite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094798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360000" y="3456000"/>
            <a:ext cx="8424000" cy="340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360000" y="6156000"/>
            <a:ext cx="2808000" cy="70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3168000" y="6156000"/>
            <a:ext cx="2808000" cy="70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5976000" y="6156000"/>
            <a:ext cx="2808000" cy="70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 userDrawn="1">
            <p:ph type="pic" sz="quarter" idx="13"/>
          </p:nvPr>
        </p:nvSpPr>
        <p:spPr>
          <a:xfrm>
            <a:off x="3168000" y="3456000"/>
            <a:ext cx="5616575" cy="2700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29200" y="2160000"/>
            <a:ext cx="8243888" cy="532800"/>
          </a:xfrm>
        </p:spPr>
        <p:txBody>
          <a:bodyPr/>
          <a:lstStyle>
            <a:lvl1pPr>
              <a:lnSpc>
                <a:spcPts val="3500"/>
              </a:lnSpc>
              <a:spcAft>
                <a:spcPts val="0"/>
              </a:spcAft>
              <a:defRPr sz="3400"/>
            </a:lvl1pPr>
          </a:lstStyle>
          <a:p>
            <a:pPr lvl="0"/>
            <a:r>
              <a:rPr lang="de-DE" dirty="0"/>
              <a:t>Titel </a:t>
            </a:r>
            <a:r>
              <a:rPr lang="de-DE" dirty="0" err="1"/>
              <a:t>Subline</a:t>
            </a:r>
            <a:r>
              <a:rPr lang="de-DE" dirty="0"/>
              <a:t> </a:t>
            </a:r>
            <a:r>
              <a:rPr lang="de-DE" dirty="0" err="1"/>
              <a:t>Powerpoint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2726952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966400"/>
            <a:ext cx="8243888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lnSpc>
                <a:spcPts val="1900"/>
              </a:lnSpc>
            </a:pPr>
            <a:r>
              <a:rPr lang="de-DE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Thünen</a:t>
            </a:r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-Institut für XXX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6156000"/>
            <a:ext cx="2448000" cy="702000"/>
          </a:xfrm>
        </p:spPr>
        <p:txBody>
          <a:bodyPr anchor="ctr" anchorCtr="0"/>
          <a:lstStyle>
            <a:lvl1pPr>
              <a:lnSpc>
                <a:spcPts val="1700"/>
              </a:lnSpc>
              <a:spcAft>
                <a:spcPts val="0"/>
              </a:spcAft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Braunschweig,</a:t>
            </a:r>
            <a:br>
              <a:rPr lang="de-DE" dirty="0"/>
            </a:br>
            <a:r>
              <a:rPr lang="de-DE" dirty="0"/>
              <a:t>den XX.XX.2012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 hasCustomPrompt="1"/>
          </p:nvPr>
        </p:nvSpPr>
        <p:spPr>
          <a:xfrm>
            <a:off x="529200" y="1627200"/>
            <a:ext cx="8244000" cy="532800"/>
          </a:xfrm>
        </p:spPr>
        <p:txBody>
          <a:bodyPr/>
          <a:lstStyle>
            <a:lvl1pPr>
              <a:defRPr sz="34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Headline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3E81074D-22F9-66E7-2707-EC642A1F65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8065"/>
          <a:stretch/>
        </p:blipFill>
        <p:spPr>
          <a:xfrm>
            <a:off x="6732240" y="324960"/>
            <a:ext cx="1944216" cy="62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173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360000" y="6480000"/>
            <a:ext cx="972000" cy="27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XX.XX.201X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1548000" y="6480000"/>
            <a:ext cx="55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Titel der Veranstaltung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547664" y="6292800"/>
            <a:ext cx="5544000" cy="27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4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Dr. Heino Polley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1440000" y="6318000"/>
            <a:ext cx="0" cy="36004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Dokumente und Einstellungen\Eva2\Desktop\THUENEN\THUENEN_Markenzeichen\Screen\THUENEN_Web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14000" y="6228000"/>
            <a:ext cx="1285875" cy="51435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97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8338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360000" y="6300000"/>
            <a:ext cx="972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Seite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9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>
    <p:pull/>
  </p:transition>
  <p:hf hdr="0"/>
  <p:txStyles>
    <p:titleStyle>
      <a:lvl1pPr algn="l" defTabSz="914400" rtl="0" eaLnBrk="1" latinLnBrk="0" hangingPunct="1">
        <a:lnSpc>
          <a:spcPts val="3500"/>
        </a:lnSpc>
        <a:spcBef>
          <a:spcPct val="0"/>
        </a:spcBef>
        <a:buNone/>
        <a:defRPr sz="3000" b="1" i="0" kern="1200" baseline="0">
          <a:solidFill>
            <a:schemeClr val="bg1"/>
          </a:solidFill>
          <a:latin typeface="Calibri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Font typeface="Arial" pitchFamily="34" charset="0"/>
        <a:buNone/>
        <a:defRPr sz="2000" b="0" i="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1pPr>
      <a:lvl2pPr marL="216000" indent="-216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>
          <a:schemeClr val="accent4"/>
        </a:buClr>
        <a:buFont typeface="Calibri" pitchFamily="34" charset="0"/>
        <a:buChar char="•"/>
        <a:defRPr sz="2000" b="0" i="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2pPr>
      <a:lvl3pPr marL="432000" indent="-216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>
          <a:schemeClr val="tx2"/>
        </a:buClr>
        <a:buFont typeface="Arial" pitchFamily="34" charset="0"/>
        <a:buChar char="•"/>
        <a:defRPr sz="2000" b="0" i="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3pPr>
      <a:lvl4pPr marL="0" indent="0" algn="l" defTabSz="914400" rtl="0" eaLnBrk="1" latinLnBrk="0" hangingPunct="1">
        <a:lnSpc>
          <a:spcPts val="1700"/>
        </a:lnSpc>
        <a:spcBef>
          <a:spcPts val="0"/>
        </a:spcBef>
        <a:buFontTx/>
        <a:buNone/>
        <a:defRPr sz="140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4pPr>
      <a:lvl5pPr marL="0" indent="0" algn="l" defTabSz="914400" rtl="0" eaLnBrk="1" latinLnBrk="0" hangingPunct="1">
        <a:lnSpc>
          <a:spcPts val="1600"/>
        </a:lnSpc>
        <a:spcBef>
          <a:spcPts val="0"/>
        </a:spcBef>
        <a:buFontTx/>
        <a:buNone/>
        <a:defRPr sz="140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121F711D-B585-DA8D-EDA5-AEBFAD583E7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7" b="7297"/>
          <a:stretch>
            <a:fillRect/>
          </a:stretch>
        </p:blipFill>
        <p:spPr/>
      </p:pic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529200" y="2323901"/>
            <a:ext cx="8254550" cy="388784"/>
          </a:xfrm>
        </p:spPr>
        <p:txBody>
          <a:bodyPr/>
          <a:lstStyle/>
          <a:p>
            <a:r>
              <a:rPr lang="ru-RU" sz="2400" dirty="0"/>
              <a:t>Особистий 30-річний досвід роботи в німецькій Федеральній інвентаризації лісів</a:t>
            </a:r>
            <a:endParaRPr lang="en-GB" sz="24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529200" y="3186000"/>
            <a:ext cx="8244000" cy="270000"/>
          </a:xfrm>
        </p:spPr>
        <p:txBody>
          <a:bodyPr/>
          <a:lstStyle/>
          <a:p>
            <a:r>
              <a:rPr lang="uk-UA" dirty="0"/>
              <a:t>Гайно Поллей </a:t>
            </a:r>
            <a:r>
              <a:rPr lang="de-DE" b="0" dirty="0"/>
              <a:t>(</a:t>
            </a:r>
            <a:r>
              <a:rPr lang="uk-UA" b="0" dirty="0"/>
              <a:t>Міжнародний короткостроковий експерт проєкту </a:t>
            </a:r>
            <a:r>
              <a:rPr lang="de-DE" b="0" dirty="0"/>
              <a:t>SFI)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52534" y="1019352"/>
            <a:ext cx="8254550" cy="13232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4400" dirty="0"/>
              <a:t>Ключові фактори успішної національної інвентаризації лісів</a:t>
            </a:r>
            <a:endParaRPr lang="en-GB" sz="4400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AAB317E-EF30-4613-AF01-242FB0BB1E68}"/>
              </a:ext>
            </a:extLst>
          </p:cNvPr>
          <p:cNvSpPr/>
          <p:nvPr/>
        </p:nvSpPr>
        <p:spPr>
          <a:xfrm>
            <a:off x="555982" y="3929315"/>
            <a:ext cx="24123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Результати </a:t>
            </a:r>
            <a:r>
              <a:rPr lang="ru-RU" b="1" dirty="0">
                <a:solidFill>
                  <a:schemeClr val="bg1"/>
                </a:solidFill>
              </a:rPr>
              <a:t>інвентаризації лісів України на основі дистанційного зондування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C56EA9A-97EA-6A72-A2DD-16A8CE203E31}"/>
              </a:ext>
            </a:extLst>
          </p:cNvPr>
          <p:cNvSpPr txBox="1"/>
          <p:nvPr/>
        </p:nvSpPr>
        <p:spPr>
          <a:xfrm>
            <a:off x="683568" y="6351409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</a:t>
            </a:r>
            <a:r>
              <a:rPr lang="uk-UA" dirty="0">
                <a:solidFill>
                  <a:schemeClr val="bg1"/>
                </a:solidFill>
              </a:rPr>
              <a:t>иїв</a:t>
            </a:r>
            <a:r>
              <a:rPr lang="en-US" dirty="0">
                <a:solidFill>
                  <a:schemeClr val="bg1"/>
                </a:solidFill>
              </a:rPr>
              <a:t> 26.04.2024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030919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9. </a:t>
            </a:r>
            <a:r>
              <a:rPr lang="uk-UA" dirty="0"/>
              <a:t>Розвиток наукового співробітництва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35496" y="1916832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 знання потрібні 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розширення наукового горизонту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для забезпечення можливостей 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кар'єрного розвитку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67450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10. </a:t>
            </a:r>
            <a:r>
              <a:rPr lang="uk-UA" dirty="0"/>
              <a:t>Постійна розбудова потенціалу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07504" y="213285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 підвищенням успішності </a:t>
            </a:r>
            <a:b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 обізнаності про НІЛ обсяг та комплексність потенціалу зростатиме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940961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972000"/>
          </a:xfrm>
        </p:spPr>
        <p:txBody>
          <a:bodyPr/>
          <a:lstStyle/>
          <a:p>
            <a:r>
              <a:rPr lang="uk-UA" dirty="0"/>
              <a:t>Ключові фактори та поточна ситуація в Україні</a:t>
            </a:r>
            <a:endParaRPr lang="en-GB" b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79512" y="1145021"/>
            <a:ext cx="883052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457200">
              <a:buFont typeface="+mj-lt"/>
              <a:buAutoNum type="arabicPeriod"/>
            </a:pPr>
            <a:r>
              <a:rPr lang="ru-RU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Визнання політиками необхідності інформації </a:t>
            </a:r>
            <a:endParaRPr lang="en-GB" sz="28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457200">
              <a:buFont typeface="+mj-lt"/>
              <a:buAutoNum type="arabicPeriod"/>
            </a:pPr>
            <a:r>
              <a:rPr lang="ru-RU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Спільна розробка концепцій науковцями та зацікав-леними сторонами  </a:t>
            </a:r>
          </a:p>
          <a:p>
            <a:pPr marL="180000" indent="-457200">
              <a:buFont typeface="+mj-lt"/>
              <a:buAutoNum type="arabicPeriod"/>
            </a:pPr>
            <a:r>
              <a:rPr lang="uk-UA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Нормативне забезпечення, фінансування, інституціоналізація </a:t>
            </a:r>
            <a:r>
              <a:rPr lang="en-GB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80000" indent="-457200">
              <a:buFont typeface="+mj-lt"/>
              <a:buAutoNum type="arabicPeriod"/>
            </a:pPr>
            <a:r>
              <a:rPr lang="ru-RU" sz="2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належної</a:t>
            </a:r>
            <a:r>
              <a:rPr lang="ru-RU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НІЛ </a:t>
            </a:r>
          </a:p>
          <a:p>
            <a:pPr marL="180000" indent="-457200">
              <a:buFont typeface="+mj-lt"/>
              <a:buAutoNum type="arabicPeriod"/>
            </a:pPr>
            <a:r>
              <a:rPr lang="ru-RU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Робота зі зв'язками з громадськістю для поширення результатів </a:t>
            </a:r>
            <a:endParaRPr lang="en-GB" sz="2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457200">
              <a:buFont typeface="+mj-lt"/>
              <a:buAutoNum type="arabicPeriod"/>
            </a:pPr>
            <a:r>
              <a:rPr lang="uk-UA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Надійність, об'єктивність та неупередженість </a:t>
            </a:r>
            <a:endParaRPr lang="en-GB" sz="2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457200">
              <a:buFont typeface="+mj-lt"/>
              <a:buAutoNum type="arabicPeriod"/>
            </a:pPr>
            <a:r>
              <a:rPr lang="ru-RU" sz="28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Реагування на нові інформаційні потреби </a:t>
            </a:r>
            <a:endParaRPr lang="en-GB" sz="2800" dirty="0">
              <a:effectLst/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457200">
              <a:buFont typeface="+mj-lt"/>
              <a:buAutoNum type="arabicPeriod"/>
            </a:pPr>
            <a:r>
              <a:rPr lang="uk-UA" sz="28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Ретельна розробка методів </a:t>
            </a:r>
          </a:p>
          <a:p>
            <a:pPr marL="180000" indent="-457200">
              <a:buFont typeface="+mj-lt"/>
              <a:buAutoNum type="arabicPeriod"/>
            </a:pPr>
            <a:r>
              <a:rPr lang="uk-UA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 наукового співробітництва</a:t>
            </a:r>
            <a:endParaRPr lang="en-GB" sz="2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457200">
              <a:buFont typeface="+mj-lt"/>
              <a:buAutoNum type="arabicPeriod"/>
            </a:pPr>
            <a:r>
              <a:rPr lang="uk-UA" sz="28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Постійна розбудова потенціалу</a:t>
            </a:r>
            <a:endParaRPr lang="en-GB" sz="2800" dirty="0">
              <a:effectLst/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5C68DC1-5DC1-3B6D-BD45-07F6C2C7FC8E}"/>
              </a:ext>
            </a:extLst>
          </p:cNvPr>
          <p:cNvSpPr txBox="1"/>
          <p:nvPr/>
        </p:nvSpPr>
        <p:spPr>
          <a:xfrm>
            <a:off x="7135838" y="5203364"/>
            <a:ext cx="20162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600" i="1" dirty="0">
                <a:highlight>
                  <a:srgbClr val="00FF00"/>
                </a:highlight>
              </a:rPr>
              <a:t>Успішно реалізовано</a:t>
            </a:r>
            <a:r>
              <a:rPr lang="en-US" sz="1600" i="1" dirty="0">
                <a:highlight>
                  <a:srgbClr val="00FF00"/>
                </a:highlight>
              </a:rPr>
              <a:t>	</a:t>
            </a:r>
          </a:p>
          <a:p>
            <a:r>
              <a:rPr lang="uk-UA" sz="1600" i="1" dirty="0">
                <a:highlight>
                  <a:srgbClr val="00FFFF"/>
                </a:highlight>
              </a:rPr>
              <a:t>В процесі</a:t>
            </a:r>
            <a:endParaRPr lang="en-US" sz="1600" i="1" dirty="0">
              <a:highlight>
                <a:srgbClr val="00FFFF"/>
              </a:highlight>
            </a:endParaRPr>
          </a:p>
          <a:p>
            <a:r>
              <a:rPr lang="uk-UA" sz="1600" i="1" dirty="0">
                <a:highlight>
                  <a:srgbClr val="FFFF00"/>
                </a:highlight>
              </a:rPr>
              <a:t>Розглядається</a:t>
            </a:r>
            <a:r>
              <a:rPr lang="en-US" sz="1600" i="1" dirty="0">
                <a:highlight>
                  <a:srgbClr val="FFFF00"/>
                </a:highlight>
              </a:rPr>
              <a:t>	</a:t>
            </a:r>
          </a:p>
          <a:p>
            <a:r>
              <a:rPr lang="uk-UA" sz="1600" i="1" dirty="0">
                <a:highlight>
                  <a:srgbClr val="C0C0C0"/>
                </a:highlight>
              </a:rPr>
              <a:t>На майбутнє</a:t>
            </a:r>
            <a:endParaRPr lang="en-US" sz="1600" i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93068457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uk-UA" dirty="0"/>
              <a:t>Визнання політиками необхідності інформації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0" y="1597243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Національна інвентаризації лісів (НІЛ)</a:t>
            </a:r>
            <a:b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є важливою для лісового господарства, деревообробної промисловості, біоенергетики, зайнятості та доходів у сільській місцевості, біорізноманіття та збереження природи, захисту клімату та міжнародних угод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39198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972000"/>
          </a:xfrm>
        </p:spPr>
        <p:txBody>
          <a:bodyPr/>
          <a:lstStyle/>
          <a:p>
            <a:pPr marL="361950" indent="-361950"/>
            <a:r>
              <a:rPr lang="en-US" dirty="0"/>
              <a:t>2. </a:t>
            </a:r>
            <a:r>
              <a:rPr lang="uk-UA" dirty="0"/>
              <a:t>Спільна розробка концепцій н</a:t>
            </a:r>
            <a:r>
              <a:rPr lang="ru-RU" dirty="0"/>
              <a:t>ауковцями та зацікавленими сторонами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79512" y="20663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 науково обґрунтовані концепції для НІЛ, </a:t>
            </a:r>
          </a:p>
          <a:p>
            <a:pPr algn="ctr"/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 мають політичну підтримку, </a:t>
            </a:r>
          </a:p>
          <a:p>
            <a:pPr algn="ctr"/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 хороші шанси на реалізацію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96986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1423"/>
            <a:ext cx="9253028" cy="972000"/>
          </a:xfrm>
        </p:spPr>
        <p:txBody>
          <a:bodyPr/>
          <a:lstStyle/>
          <a:p>
            <a:r>
              <a:rPr lang="en-US" dirty="0"/>
              <a:t>3. </a:t>
            </a:r>
            <a:r>
              <a:rPr lang="uk-UA" dirty="0"/>
              <a:t>Нормативна база, фінансування, інституціоналізація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248019" y="2204864"/>
            <a:ext cx="8820472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 бюджет буде занадто малим. 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Тоді необхідно визначити пріоритети та розробити варіант раціоналізації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399966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pPr marL="361950" indent="-361950"/>
            <a:r>
              <a:rPr lang="en-US" dirty="0"/>
              <a:t>4. </a:t>
            </a:r>
            <a:r>
              <a:rPr lang="uk-UA" dirty="0"/>
              <a:t>Надання належної інформації л</a:t>
            </a:r>
            <a:r>
              <a:rPr lang="ru-RU" dirty="0"/>
              <a:t>ісовою інвентаризацією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0" y="198884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Продовження інвентаризації</a:t>
            </a:r>
            <a:b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знайде необхідну підтримку лише тоді, якщо  відповідатиме очікуванням користувачів та розпорядників фінансування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277900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pPr marL="449263" indent="-449263"/>
            <a:r>
              <a:rPr lang="en-US" dirty="0"/>
              <a:t>5.</a:t>
            </a:r>
            <a:r>
              <a:rPr lang="ru-RU" dirty="0"/>
              <a:t> Робота з громадськістю для поширення результатів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9522" y="1988840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Інфорація повинна </a:t>
            </a:r>
          </a:p>
          <a:p>
            <a:pPr algn="ctr">
              <a:spcBef>
                <a:spcPts val="800"/>
              </a:spcBef>
            </a:pP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досягати </a:t>
            </a:r>
          </a:p>
          <a:p>
            <a:pPr algn="ctr">
              <a:spcBef>
                <a:spcPts val="800"/>
              </a:spcBef>
            </a:pP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цільових груп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658466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6. </a:t>
            </a:r>
            <a:r>
              <a:rPr lang="uk-UA" dirty="0"/>
              <a:t>Надійність, об'єктивність та нейтральність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3529" y="213285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національної інвентаризації лісів повинні бути представлені </a:t>
            </a:r>
            <a:b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неупереджено та об'єктивно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8843483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uk-UA" dirty="0"/>
              <a:t>Відповідність новим інформаційним потребам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3893" y="1988840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Нові тенденції та вимоги до даних 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повинні бути вчасно розпізнані 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застосування в майбутніх концепціях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2385462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8. </a:t>
            </a:r>
            <a:r>
              <a:rPr lang="ru-RU" dirty="0"/>
              <a:t>Ретельна розробка методів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Сторінка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8795" y="2060848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Порівнянність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попередніми дослідженнями НІЛ </a:t>
            </a:r>
          </a:p>
          <a:p>
            <a:pPr algn="ctr">
              <a:spcBef>
                <a:spcPts val="800"/>
              </a:spcBef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завжди повинна бути забезпечена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621971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Thünen blaugrün">
  <a:themeElements>
    <a:clrScheme name="THÜNEN Primärfarben">
      <a:dk1>
        <a:sysClr val="windowText" lastClr="000000"/>
      </a:dk1>
      <a:lt1>
        <a:sysClr val="window" lastClr="FFFFFF"/>
      </a:lt1>
      <a:dk2>
        <a:srgbClr val="37464B"/>
      </a:dk2>
      <a:lt2>
        <a:srgbClr val="FFFFFF"/>
      </a:lt2>
      <a:accent1>
        <a:srgbClr val="37464B"/>
      </a:accent1>
      <a:accent2>
        <a:srgbClr val="008CD2"/>
      </a:accent2>
      <a:accent3>
        <a:srgbClr val="00A0FF"/>
      </a:accent3>
      <a:accent4>
        <a:srgbClr val="00AAAA"/>
      </a:accent4>
      <a:accent5>
        <a:srgbClr val="00AA82"/>
      </a:accent5>
      <a:accent6>
        <a:srgbClr val="78BE1E"/>
      </a:accent6>
      <a:hlink>
        <a:srgbClr val="0000FF"/>
      </a:hlink>
      <a:folHlink>
        <a:srgbClr val="800080"/>
      </a:folHlink>
    </a:clrScheme>
    <a:fontScheme name="Thüne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0b72cc-e4c4-4790-9f97-f133ee35ae8e">
      <Terms xmlns="http://schemas.microsoft.com/office/infopath/2007/PartnerControls"/>
    </lcf76f155ced4ddcb4097134ff3c332f>
    <TaxCatchAll xmlns="b4228b6d-77f5-4e88-95df-114489aa8b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B636C1F3EE534CAA6EFBA56B84BCC7" ma:contentTypeVersion="17" ma:contentTypeDescription="Create a new document." ma:contentTypeScope="" ma:versionID="9b4e34ebf2c1c2a99375fcf78dddca22">
  <xsd:schema xmlns:xsd="http://www.w3.org/2001/XMLSchema" xmlns:xs="http://www.w3.org/2001/XMLSchema" xmlns:p="http://schemas.microsoft.com/office/2006/metadata/properties" xmlns:ns2="080b72cc-e4c4-4790-9f97-f133ee35ae8e" xmlns:ns3="b4228b6d-77f5-4e88-95df-114489aa8b8b" targetNamespace="http://schemas.microsoft.com/office/2006/metadata/properties" ma:root="true" ma:fieldsID="04433aeb89777e90807442469444484c" ns2:_="" ns3:_="">
    <xsd:import namespace="080b72cc-e4c4-4790-9f97-f133ee35ae8e"/>
    <xsd:import namespace="b4228b6d-77f5-4e88-95df-114489aa8b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0b72cc-e4c4-4790-9f97-f133ee35a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7ef5b12-004b-4d0f-a024-a4c3427229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28b6d-77f5-4e88-95df-114489aa8b8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85af778-2eb0-417e-b590-4603da4cc578}" ma:internalName="TaxCatchAll" ma:showField="CatchAllData" ma:web="b4228b6d-77f5-4e88-95df-114489aa8b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90981E-41B7-4FEA-8683-4C18E038CF32}">
  <ds:schemaRefs>
    <ds:schemaRef ds:uri="http://schemas.microsoft.com/office/2006/metadata/properties"/>
    <ds:schemaRef ds:uri="http://schemas.microsoft.com/office/infopath/2007/PartnerControls"/>
    <ds:schemaRef ds:uri="080b72cc-e4c4-4790-9f97-f133ee35ae8e"/>
    <ds:schemaRef ds:uri="b4228b6d-77f5-4e88-95df-114489aa8b8b"/>
  </ds:schemaRefs>
</ds:datastoreItem>
</file>

<file path=customXml/itemProps2.xml><?xml version="1.0" encoding="utf-8"?>
<ds:datastoreItem xmlns:ds="http://schemas.openxmlformats.org/officeDocument/2006/customXml" ds:itemID="{4880271C-B1CE-4B71-9293-A9FFC79408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90D9F9-9B74-4455-A95F-155851ADE4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350</Words>
  <Application>Microsoft Office PowerPoint</Application>
  <PresentationFormat>Екран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Thünen blaugrün</vt:lpstr>
      <vt:lpstr>Ключові фактори успішної національної інвентаризації лісів</vt:lpstr>
      <vt:lpstr>1. Визнання політиками необхідності інформації</vt:lpstr>
      <vt:lpstr>2. Спільна розробка концепцій науковцями та зацікавленими сторонами </vt:lpstr>
      <vt:lpstr>3. Нормативна база, фінансування, інституціоналізація</vt:lpstr>
      <vt:lpstr>4. Надання належної інформації лісовою інвентаризацією</vt:lpstr>
      <vt:lpstr>5. Робота з громадськістю для поширення результатів</vt:lpstr>
      <vt:lpstr>6. Надійність, об'єктивність та нейтральність</vt:lpstr>
      <vt:lpstr>7. Відповідність новим інформаційним потребам</vt:lpstr>
      <vt:lpstr>8. Ретельна розробка методів</vt:lpstr>
      <vt:lpstr>9. Розвиток наукового співробітництва</vt:lpstr>
      <vt:lpstr>10. Постійна розбудова потенціалу</vt:lpstr>
      <vt:lpstr>Ключові фактори та поточна ситуація в Україні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Jahre Inventurzyklus = 5 Phasen x 2 Jahre</dc:title>
  <dc:creator>Heino Polley</dc:creator>
  <cp:lastModifiedBy>Vitaliy Storozhuk</cp:lastModifiedBy>
  <cp:revision>200</cp:revision>
  <cp:lastPrinted>2024-04-17T11:22:40Z</cp:lastPrinted>
  <dcterms:created xsi:type="dcterms:W3CDTF">2015-10-29T14:25:19Z</dcterms:created>
  <dcterms:modified xsi:type="dcterms:W3CDTF">2024-04-23T09:58:44Z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0x010100EAB636C1F3EE534CAA6EFBA56B84BCC7</vt:lpwstr>
  </property>
  <property fmtid="{D5CDD505-2E9C-101B-9397-08002B2CF9AE}" pid="3" name="MediaServiceImageTags">
    <vt:lpwstr/>
  </property>
</Properties>
</file>