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1.xml" ContentType="application/vnd.openxmlformats-officedocument.drawingml.chartshap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24"/>
  </p:notesMasterIdLst>
  <p:handoutMasterIdLst>
    <p:handoutMasterId r:id="rId25"/>
  </p:handoutMasterIdLst>
  <p:sldIdLst>
    <p:sldId id="256" r:id="rId2"/>
    <p:sldId id="263" r:id="rId3"/>
    <p:sldId id="352" r:id="rId4"/>
    <p:sldId id="306" r:id="rId5"/>
    <p:sldId id="320" r:id="rId6"/>
    <p:sldId id="323" r:id="rId7"/>
    <p:sldId id="337" r:id="rId8"/>
    <p:sldId id="304" r:id="rId9"/>
    <p:sldId id="321" r:id="rId10"/>
    <p:sldId id="358" r:id="rId11"/>
    <p:sldId id="264" r:id="rId12"/>
    <p:sldId id="339" r:id="rId13"/>
    <p:sldId id="347" r:id="rId14"/>
    <p:sldId id="354" r:id="rId15"/>
    <p:sldId id="319" r:id="rId16"/>
    <p:sldId id="355" r:id="rId17"/>
    <p:sldId id="338" r:id="rId18"/>
    <p:sldId id="349" r:id="rId19"/>
    <p:sldId id="351" r:id="rId20"/>
    <p:sldId id="340" r:id="rId21"/>
    <p:sldId id="346" r:id="rId22"/>
    <p:sldId id="31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ura janiashvili" initials="zj" lastIdx="1" clrIdx="0">
    <p:extLst>
      <p:ext uri="{19B8F6BF-5375-455C-9EA6-DF929625EA0E}">
        <p15:presenceInfo xmlns:p15="http://schemas.microsoft.com/office/powerpoint/2012/main" userId="260921634b70191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D0AB"/>
    <a:srgbClr val="38A700"/>
    <a:srgbClr val="000000"/>
    <a:srgbClr val="F0D8B6"/>
    <a:srgbClr val="548235"/>
    <a:srgbClr val="385723"/>
    <a:srgbClr val="333F50"/>
    <a:srgbClr val="FF0000"/>
    <a:srgbClr val="FFC600"/>
    <a:srgbClr val="9E48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14D686-A93B-4909-8238-A2EB7EE94CC2}" v="1" dt="2023-10-30T19:08:21.4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33" autoAdjust="0"/>
    <p:restoredTop sz="94846" autoAdjust="0"/>
  </p:normalViewPr>
  <p:slideViewPr>
    <p:cSldViewPr snapToGrid="0">
      <p:cViewPr varScale="1">
        <p:scale>
          <a:sx n="73" d="100"/>
          <a:sy n="73" d="100"/>
        </p:scale>
        <p:origin x="192" y="36"/>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84" d="100"/>
          <a:sy n="84" d="100"/>
        </p:scale>
        <p:origin x="3828"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zura\Desktop\nfi_data_2022\New%20folder\NFI%20data\16-13.09.2021\understory.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dirty="0">
                <a:solidFill>
                  <a:schemeClr val="tx1"/>
                </a:solidFill>
                <a:latin typeface="Sylfaen" panose="010A0502050306030303" pitchFamily="18" charset="0"/>
              </a:rPr>
              <a:t>Area</a:t>
            </a:r>
            <a:endParaRPr lang="ka-GE" sz="2400" b="1" dirty="0">
              <a:solidFill>
                <a:schemeClr val="tx1"/>
              </a:solidFill>
              <a:latin typeface="Sylfaen" panose="010A0502050306030303" pitchFamily="18" charset="0"/>
            </a:endParaRPr>
          </a:p>
        </c:rich>
      </c:tx>
      <c:layout>
        <c:manualLayout>
          <c:xMode val="edge"/>
          <c:yMode val="edge"/>
          <c:x val="0.45148829240726762"/>
          <c:y val="3.181928583962272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Sheet5!$F$2</c:f>
              <c:strCache>
                <c:ptCount val="1"/>
                <c:pt idx="0">
                  <c:v>ფართობი</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BD0-4A58-AE39-E369E8F24DB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BD0-4A58-AE39-E369E8F24DB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BD0-4A58-AE39-E369E8F24DB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BD0-4A58-AE39-E369E8F24DB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BD0-4A58-AE39-E369E8F24DB8}"/>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CBD0-4A58-AE39-E369E8F24DB8}"/>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CBD0-4A58-AE39-E369E8F24DB8}"/>
              </c:ext>
            </c:extLst>
          </c:dPt>
          <c:dLbls>
            <c:dLbl>
              <c:idx val="0"/>
              <c:layout>
                <c:manualLayout>
                  <c:x val="8.2913436982230707E-2"/>
                  <c:y val="-6.2099376529801957E-2"/>
                </c:manualLayout>
              </c:layout>
              <c:tx>
                <c:rich>
                  <a:bodyPr/>
                  <a:lstStyle/>
                  <a:p>
                    <a:r>
                      <a:rPr lang="en-US" sz="1400" dirty="0">
                        <a:solidFill>
                          <a:schemeClr val="tx1"/>
                        </a:solidFill>
                        <a:latin typeface="Sylfaen" panose="010A0502050306030303" pitchFamily="18" charset="0"/>
                      </a:rPr>
                      <a:t>Beech</a:t>
                    </a:r>
                  </a:p>
                  <a:p>
                    <a:fld id="{2457F2B8-8559-4C3B-AFED-5D472C217ED3}" type="VALUE">
                      <a:rPr lang="en-US" sz="1400" smtClean="0">
                        <a:solidFill>
                          <a:schemeClr val="tx1"/>
                        </a:solidFill>
                      </a:rPr>
                      <a:pPr/>
                      <a:t>[VALUE]</a:t>
                    </a:fld>
                    <a:endParaRPr lang="en-GB"/>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BD0-4A58-AE39-E369E8F24DB8}"/>
                </c:ext>
              </c:extLst>
            </c:dLbl>
            <c:dLbl>
              <c:idx val="1"/>
              <c:layout>
                <c:manualLayout>
                  <c:x val="5.4908372854120563E-2"/>
                  <c:y val="-6.7919092622351934E-2"/>
                </c:manualLayout>
              </c:layout>
              <c:tx>
                <c:rich>
                  <a:bodyPr/>
                  <a:lstStyle/>
                  <a:p>
                    <a:r>
                      <a:rPr lang="en-US" dirty="0">
                        <a:latin typeface="Sylfaen" panose="010A0502050306030303" pitchFamily="18" charset="0"/>
                      </a:rPr>
                      <a:t>Hornbeam</a:t>
                    </a:r>
                  </a:p>
                  <a:p>
                    <a:fld id="{501908D4-FB50-4A8E-B006-05A03385B39F}" type="VALUE">
                      <a:rPr lang="en-US" smtClean="0"/>
                      <a:pPr/>
                      <a:t>[VALUE]</a:t>
                    </a:fld>
                    <a:endParaRPr lang="en-GB"/>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BD0-4A58-AE39-E369E8F24DB8}"/>
                </c:ext>
              </c:extLst>
            </c:dLbl>
            <c:dLbl>
              <c:idx val="2"/>
              <c:layout>
                <c:manualLayout>
                  <c:x val="0.10655274086964099"/>
                  <c:y val="-4.5296512671146982E-2"/>
                </c:manualLayout>
              </c:layout>
              <c:tx>
                <c:rich>
                  <a:bodyPr/>
                  <a:lstStyle/>
                  <a:p>
                    <a:r>
                      <a:rPr lang="en-US" dirty="0">
                        <a:latin typeface="Sylfaen" panose="010A0502050306030303" pitchFamily="18" charset="0"/>
                      </a:rPr>
                      <a:t>Alder</a:t>
                    </a:r>
                  </a:p>
                  <a:p>
                    <a:fld id="{E425DCBF-F3C6-4BB9-A3B7-F0C7C7EF62E5}" type="VALUE">
                      <a:rPr lang="en-US" smtClean="0"/>
                      <a:pPr/>
                      <a:t>[VALUE]</a:t>
                    </a:fld>
                    <a:endParaRPr lang="en-GB"/>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CBD0-4A58-AE39-E369E8F24DB8}"/>
                </c:ext>
              </c:extLst>
            </c:dLbl>
            <c:dLbl>
              <c:idx val="3"/>
              <c:layout>
                <c:manualLayout>
                  <c:x val="-7.5711918768924802E-2"/>
                  <c:y val="-8.1956243079024781E-3"/>
                </c:manualLayout>
              </c:layout>
              <c:tx>
                <c:rich>
                  <a:bodyPr/>
                  <a:lstStyle/>
                  <a:p>
                    <a:r>
                      <a:rPr lang="en-US" dirty="0">
                        <a:latin typeface="Sylfaen" panose="010A0502050306030303" pitchFamily="18" charset="0"/>
                      </a:rPr>
                      <a:t>Oak</a:t>
                    </a:r>
                  </a:p>
                  <a:p>
                    <a:fld id="{F696CA66-233D-4E93-B050-E7A5D817E01F}" type="VALUE">
                      <a:rPr lang="en-US" smtClean="0"/>
                      <a:pPr/>
                      <a:t>[VALUE]</a:t>
                    </a:fld>
                    <a:endParaRPr lang="en-GB"/>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CBD0-4A58-AE39-E369E8F24DB8}"/>
                </c:ext>
              </c:extLst>
            </c:dLbl>
            <c:dLbl>
              <c:idx val="4"/>
              <c:layout>
                <c:manualLayout>
                  <c:x val="-5.5118331708079671E-2"/>
                  <c:y val="-2.4876351851723343E-2"/>
                </c:manualLayout>
              </c:layout>
              <c:tx>
                <c:rich>
                  <a:bodyPr/>
                  <a:lstStyle/>
                  <a:p>
                    <a:r>
                      <a:rPr lang="en-US" dirty="0">
                        <a:latin typeface="Sylfaen" panose="010A0502050306030303" pitchFamily="18" charset="0"/>
                      </a:rPr>
                      <a:t>Spruce</a:t>
                    </a:r>
                  </a:p>
                  <a:p>
                    <a:fld id="{65DC46E4-8575-40A6-8D83-812EAC78C99E}" type="VALUE">
                      <a:rPr lang="en-US" smtClean="0"/>
                      <a:pPr/>
                      <a:t>[VALUE]</a:t>
                    </a:fld>
                    <a:endParaRPr lang="en-GB"/>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CBD0-4A58-AE39-E369E8F24DB8}"/>
                </c:ext>
              </c:extLst>
            </c:dLbl>
            <c:dLbl>
              <c:idx val="5"/>
              <c:layout>
                <c:manualLayout>
                  <c:x val="-5.9253886833651334E-2"/>
                  <c:y val="-4.7965072186329255E-2"/>
                </c:manualLayout>
              </c:layout>
              <c:tx>
                <c:rich>
                  <a:bodyPr/>
                  <a:lstStyle/>
                  <a:p>
                    <a:r>
                      <a:rPr lang="en-US" dirty="0">
                        <a:latin typeface="Sylfaen" panose="010A0502050306030303" pitchFamily="18" charset="0"/>
                      </a:rPr>
                      <a:t>Fir</a:t>
                    </a:r>
                  </a:p>
                  <a:p>
                    <a:fld id="{B405DF35-7C15-40BE-AAFD-DE55D21F82B3}" type="VALUE">
                      <a:rPr lang="en-US" smtClean="0"/>
                      <a:pPr/>
                      <a:t>[VALUE]</a:t>
                    </a:fld>
                    <a:endParaRPr lang="en-GB"/>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CBD0-4A58-AE39-E369E8F24DB8}"/>
                </c:ext>
              </c:extLst>
            </c:dLbl>
            <c:dLbl>
              <c:idx val="6"/>
              <c:layout>
                <c:manualLayout>
                  <c:x val="-1.9158921617496869E-2"/>
                  <c:y val="-0.10542981176930116"/>
                </c:manualLayout>
              </c:layout>
              <c:tx>
                <c:rich>
                  <a:bodyPr/>
                  <a:lstStyle/>
                  <a:p>
                    <a:r>
                      <a:rPr lang="en-US" dirty="0">
                        <a:latin typeface="Sylfaen" panose="010A0502050306030303" pitchFamily="18" charset="0"/>
                      </a:rPr>
                      <a:t>Other species</a:t>
                    </a:r>
                  </a:p>
                  <a:p>
                    <a:fld id="{BE664AB1-6052-4725-AFF7-6331BC7A8ACD}" type="VALUE">
                      <a:rPr lang="en-US" smtClean="0"/>
                      <a:pPr/>
                      <a:t>[VALUE]</a:t>
                    </a:fld>
                    <a:endParaRPr lang="en-GB"/>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CBD0-4A58-AE39-E369E8F24DB8}"/>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Sheet5!$E$3:$E$9</c:f>
              <c:strCache>
                <c:ptCount val="7"/>
                <c:pt idx="0">
                  <c:v>წიფელი </c:v>
                </c:pt>
                <c:pt idx="1">
                  <c:v>რცხილა</c:v>
                </c:pt>
                <c:pt idx="2">
                  <c:v>მურყანი </c:v>
                </c:pt>
                <c:pt idx="3">
                  <c:v>მუხა </c:v>
                </c:pt>
                <c:pt idx="4">
                  <c:v>ნაძვი</c:v>
                </c:pt>
                <c:pt idx="5">
                  <c:v>სოჭი</c:v>
                </c:pt>
                <c:pt idx="6">
                  <c:v>სხვა სახეობები</c:v>
                </c:pt>
              </c:strCache>
            </c:strRef>
          </c:cat>
          <c:val>
            <c:numRef>
              <c:f>Sheet5!$F$3:$F$9</c:f>
              <c:numCache>
                <c:formatCode>General</c:formatCode>
                <c:ptCount val="7"/>
                <c:pt idx="0">
                  <c:v>25.6</c:v>
                </c:pt>
                <c:pt idx="1">
                  <c:v>16.2</c:v>
                </c:pt>
                <c:pt idx="2">
                  <c:v>8.6999999999999993</c:v>
                </c:pt>
                <c:pt idx="3">
                  <c:v>7.1</c:v>
                </c:pt>
                <c:pt idx="4">
                  <c:v>7.1</c:v>
                </c:pt>
                <c:pt idx="5">
                  <c:v>3.9</c:v>
                </c:pt>
                <c:pt idx="6">
                  <c:v>31.399999999999991</c:v>
                </c:pt>
              </c:numCache>
            </c:numRef>
          </c:val>
          <c:extLst>
            <c:ext xmlns:c16="http://schemas.microsoft.com/office/drawing/2014/chart" uri="{C3380CC4-5D6E-409C-BE32-E72D297353CC}">
              <c16:uniqueId val="{0000000E-CBD0-4A58-AE39-E369E8F24DB8}"/>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sz="2400" b="1" dirty="0">
                <a:solidFill>
                  <a:schemeClr val="tx1"/>
                </a:solidFill>
                <a:latin typeface="Sylfaen" panose="010A0502050306030303" pitchFamily="18" charset="0"/>
              </a:rPr>
              <a:t>Timber</a:t>
            </a:r>
            <a:r>
              <a:rPr lang="en-US" sz="2400" b="1" baseline="0" dirty="0">
                <a:solidFill>
                  <a:schemeClr val="tx1"/>
                </a:solidFill>
                <a:latin typeface="Sylfaen" panose="010A0502050306030303" pitchFamily="18" charset="0"/>
              </a:rPr>
              <a:t> volume</a:t>
            </a:r>
            <a:endParaRPr lang="ka-GE" sz="2400" b="1" dirty="0">
              <a:solidFill>
                <a:schemeClr val="tx1"/>
              </a:solidFill>
              <a:latin typeface="Sylfaen" panose="010A0502050306030303" pitchFamily="18" charset="0"/>
            </a:endParaRPr>
          </a:p>
        </c:rich>
      </c:tx>
      <c:layout>
        <c:manualLayout>
          <c:xMode val="edge"/>
          <c:yMode val="edge"/>
          <c:x val="0.36033156247814985"/>
          <c:y val="1.5215846365479438E-2"/>
        </c:manualLayout>
      </c:layout>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Sheet5!$G$2</c:f>
              <c:strCache>
                <c:ptCount val="1"/>
                <c:pt idx="0">
                  <c:v>მარაგი</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D7A-42D5-9499-6A0EA9F3CDA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D7A-42D5-9499-6A0EA9F3CDA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D7A-42D5-9499-6A0EA9F3CDA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D7A-42D5-9499-6A0EA9F3CDA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8D7A-42D5-9499-6A0EA9F3CDA0}"/>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8D7A-42D5-9499-6A0EA9F3CDA0}"/>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8D7A-42D5-9499-6A0EA9F3CDA0}"/>
              </c:ext>
            </c:extLst>
          </c:dPt>
          <c:dLbls>
            <c:dLbl>
              <c:idx val="0"/>
              <c:layout>
                <c:manualLayout>
                  <c:x val="2.6936021223039456E-2"/>
                  <c:y val="-3.1840792693666291E-2"/>
                </c:manualLayout>
              </c:layout>
              <c:tx>
                <c:rich>
                  <a:bodyPr/>
                  <a:lstStyle/>
                  <a:p>
                    <a:r>
                      <a:rPr lang="en-US" baseline="0" dirty="0">
                        <a:latin typeface="Sylfaen" panose="010A0502050306030303" pitchFamily="18" charset="0"/>
                      </a:rPr>
                      <a:t>Beech
</a:t>
                    </a:r>
                    <a:fld id="{DE971203-8889-4D69-BA42-E0187BB67D0A}" type="VALUE">
                      <a:rPr lang="en-US" baseline="0">
                        <a:latin typeface="Sylfaen" panose="010A0502050306030303" pitchFamily="18" charset="0"/>
                      </a:rPr>
                      <a:pPr/>
                      <a:t>[VALUE]</a:t>
                    </a:fld>
                    <a:endParaRPr lang="en-US" baseline="0" dirty="0">
                      <a:latin typeface="Sylfaen" panose="010A0502050306030303" pitchFamily="18" charset="0"/>
                    </a:endParaRPr>
                  </a:p>
                </c:rich>
              </c:tx>
              <c:dLblPos val="bestFit"/>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8D7A-42D5-9499-6A0EA9F3CDA0}"/>
                </c:ext>
              </c:extLst>
            </c:dLbl>
            <c:dLbl>
              <c:idx val="1"/>
              <c:layout>
                <c:manualLayout>
                  <c:x val="1.2570143237418474E-2"/>
                  <c:y val="7.9601981734165727E-3"/>
                </c:manualLayout>
              </c:layout>
              <c:tx>
                <c:rich>
                  <a:bodyPr/>
                  <a:lstStyle/>
                  <a:p>
                    <a:r>
                      <a:rPr lang="en-US" baseline="0" dirty="0">
                        <a:latin typeface="Sylfaen" panose="010A0502050306030303" pitchFamily="18" charset="0"/>
                      </a:rPr>
                      <a:t>Hornbeam</a:t>
                    </a:r>
                    <a:r>
                      <a:rPr lang="en-US" baseline="0" dirty="0"/>
                      <a:t>
</a:t>
                    </a:r>
                    <a:fld id="{113F3BE2-3C9C-43B9-9316-135921F76EBA}" type="VALUE">
                      <a:rPr lang="en-US" baseline="0" dirty="0"/>
                      <a:pPr/>
                      <a:t>[VALUE]</a:t>
                    </a:fld>
                    <a:endParaRPr lang="en-US" baseline="0" dirty="0"/>
                  </a:p>
                </c:rich>
              </c:tx>
              <c:dLblPos val="bestFit"/>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8D7A-42D5-9499-6A0EA9F3CDA0}"/>
                </c:ext>
              </c:extLst>
            </c:dLbl>
            <c:dLbl>
              <c:idx val="2"/>
              <c:layout>
                <c:manualLayout>
                  <c:x val="-1.3990229514754544E-2"/>
                  <c:y val="0"/>
                </c:manualLayout>
              </c:layout>
              <c:tx>
                <c:rich>
                  <a:bodyPr/>
                  <a:lstStyle/>
                  <a:p>
                    <a:r>
                      <a:rPr lang="en-US" baseline="0" dirty="0"/>
                      <a:t>Alder
</a:t>
                    </a:r>
                    <a:fld id="{CE778CFE-3992-442D-B1D4-83D1EF757F5F}" type="VALUE">
                      <a:rPr lang="en-US" baseline="0"/>
                      <a:pPr/>
                      <a:t>[VALUE]</a:t>
                    </a:fld>
                    <a:endParaRPr lang="en-US" baseline="0" dirty="0"/>
                  </a:p>
                </c:rich>
              </c:tx>
              <c:dLblPos val="bestFit"/>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8D7A-42D5-9499-6A0EA9F3CDA0}"/>
                </c:ext>
              </c:extLst>
            </c:dLbl>
            <c:dLbl>
              <c:idx val="3"/>
              <c:layout>
                <c:manualLayout>
                  <c:x val="-5.5213520787143321E-3"/>
                  <c:y val="0"/>
                </c:manualLayout>
              </c:layout>
              <c:tx>
                <c:rich>
                  <a:bodyPr/>
                  <a:lstStyle/>
                  <a:p>
                    <a:r>
                      <a:rPr lang="en-US" baseline="0" dirty="0"/>
                      <a:t>Oak
</a:t>
                    </a:r>
                    <a:fld id="{B5F67541-B07D-4BB5-AD4B-9CA56B0745C6}" type="VALUE">
                      <a:rPr lang="en-US" baseline="0"/>
                      <a:pPr/>
                      <a:t>[VALUE]</a:t>
                    </a:fld>
                    <a:endParaRPr lang="en-US" baseline="0" dirty="0"/>
                  </a:p>
                </c:rich>
              </c:tx>
              <c:dLblPos val="bestFit"/>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8D7A-42D5-9499-6A0EA9F3CDA0}"/>
                </c:ext>
              </c:extLst>
            </c:dLbl>
            <c:dLbl>
              <c:idx val="4"/>
              <c:layout>
                <c:manualLayout>
                  <c:x val="-2.6936021223039622E-2"/>
                  <c:y val="7.9601981734164756E-3"/>
                </c:manualLayout>
              </c:layout>
              <c:tx>
                <c:rich>
                  <a:bodyPr/>
                  <a:lstStyle/>
                  <a:p>
                    <a:r>
                      <a:rPr lang="en-US" baseline="0" dirty="0"/>
                      <a:t>Spruce
</a:t>
                    </a:r>
                    <a:fld id="{D3095075-9044-46A6-8CC5-F58E128E6A81}" type="VALUE">
                      <a:rPr lang="en-US" baseline="0"/>
                      <a:pPr/>
                      <a:t>[VALUE]</a:t>
                    </a:fld>
                    <a:endParaRPr lang="en-US" baseline="0" dirty="0"/>
                  </a:p>
                </c:rich>
              </c:tx>
              <c:dLblPos val="bestFit"/>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9-8D7A-42D5-9499-6A0EA9F3CDA0}"/>
                </c:ext>
              </c:extLst>
            </c:dLbl>
            <c:dLbl>
              <c:idx val="5"/>
              <c:layout>
                <c:manualLayout>
                  <c:x val="-5.7463511942484453E-2"/>
                  <c:y val="2.6533993911388577E-3"/>
                </c:manualLayout>
              </c:layout>
              <c:tx>
                <c:rich>
                  <a:bodyPr/>
                  <a:lstStyle/>
                  <a:p>
                    <a:r>
                      <a:rPr lang="en-US" baseline="0" dirty="0"/>
                      <a:t>Fir
</a:t>
                    </a:r>
                    <a:fld id="{8A221224-7228-4F53-8818-9E030EC57705}" type="VALUE">
                      <a:rPr lang="en-US" baseline="0"/>
                      <a:pPr/>
                      <a:t>[VALUE]</a:t>
                    </a:fld>
                    <a:endParaRPr lang="en-US" baseline="0" dirty="0"/>
                  </a:p>
                </c:rich>
              </c:tx>
              <c:dLblPos val="bestFit"/>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B-8D7A-42D5-9499-6A0EA9F3CDA0}"/>
                </c:ext>
              </c:extLst>
            </c:dLbl>
            <c:dLbl>
              <c:idx val="6"/>
              <c:layout>
                <c:manualLayout>
                  <c:x val="-3.4118960215850175E-2"/>
                  <c:y val="-5.3067987822777154E-3"/>
                </c:manualLayout>
              </c:layout>
              <c:tx>
                <c:rich>
                  <a:bodyPr/>
                  <a:lstStyle/>
                  <a:p>
                    <a:r>
                      <a:rPr lang="en-US" baseline="0" dirty="0"/>
                      <a:t>Other species
</a:t>
                    </a:r>
                    <a:fld id="{66E4AF47-3760-4FF1-AD34-728882B88E19}" type="VALUE">
                      <a:rPr lang="en-US" baseline="0"/>
                      <a:pPr/>
                      <a:t>[VALUE]</a:t>
                    </a:fld>
                    <a:endParaRPr lang="en-US" baseline="0" dirty="0"/>
                  </a:p>
                </c:rich>
              </c:tx>
              <c:dLblPos val="bestFit"/>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D-8D7A-42D5-9499-6A0EA9F3CDA0}"/>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Sheet5!$E$3:$E$9</c:f>
              <c:strCache>
                <c:ptCount val="7"/>
                <c:pt idx="0">
                  <c:v>წიფელი </c:v>
                </c:pt>
                <c:pt idx="1">
                  <c:v>რცხილა</c:v>
                </c:pt>
                <c:pt idx="2">
                  <c:v>მურყანი </c:v>
                </c:pt>
                <c:pt idx="3">
                  <c:v>მუხა </c:v>
                </c:pt>
                <c:pt idx="4">
                  <c:v>ნაძვი</c:v>
                </c:pt>
                <c:pt idx="5">
                  <c:v>სოჭი</c:v>
                </c:pt>
                <c:pt idx="6">
                  <c:v>სხვა სახეობები</c:v>
                </c:pt>
              </c:strCache>
            </c:strRef>
          </c:cat>
          <c:val>
            <c:numRef>
              <c:f>Sheet5!$G$3:$G$9</c:f>
              <c:numCache>
                <c:formatCode>General</c:formatCode>
                <c:ptCount val="7"/>
                <c:pt idx="0">
                  <c:v>32.5</c:v>
                </c:pt>
                <c:pt idx="1">
                  <c:v>12.1</c:v>
                </c:pt>
                <c:pt idx="2">
                  <c:v>5</c:v>
                </c:pt>
                <c:pt idx="3">
                  <c:v>4.8</c:v>
                </c:pt>
                <c:pt idx="4">
                  <c:v>11.2</c:v>
                </c:pt>
                <c:pt idx="5">
                  <c:v>9.6999999999999993</c:v>
                </c:pt>
                <c:pt idx="6">
                  <c:v>24.700000000000003</c:v>
                </c:pt>
              </c:numCache>
            </c:numRef>
          </c:val>
          <c:extLst>
            <c:ext xmlns:c16="http://schemas.microsoft.com/office/drawing/2014/chart" uri="{C3380CC4-5D6E-409C-BE32-E72D297353CC}">
              <c16:uniqueId val="{0000000E-8D7A-42D5-9499-6A0EA9F3CDA0}"/>
            </c:ext>
          </c:extLst>
        </c:ser>
        <c:dLbls>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b="0" i="0" baseline="0" dirty="0">
                <a:effectLst/>
                <a:latin typeface="Sylfaen" panose="010A0502050306030303" pitchFamily="18" charset="0"/>
              </a:rPr>
              <a:t>Number of wood species per ha</a:t>
            </a:r>
            <a:endParaRPr lang="en-US" dirty="0">
              <a:effectLst/>
              <a:latin typeface="Sylfaen" panose="010A0502050306030303" pitchFamily="18" charset="0"/>
            </a:endParaRPr>
          </a:p>
        </c:rich>
      </c:tx>
      <c:layout>
        <c:manualLayout>
          <c:xMode val="edge"/>
          <c:yMode val="edge"/>
          <c:x val="0.23061146767905766"/>
          <c:y val="1.2639224209719427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2">
                  <a:tint val="65000"/>
                </a:schemeClr>
              </a:solidFill>
              <a:ln w="19050">
                <a:solidFill>
                  <a:schemeClr val="lt1"/>
                </a:solidFill>
              </a:ln>
              <a:effectLst/>
            </c:spPr>
            <c:extLst>
              <c:ext xmlns:c16="http://schemas.microsoft.com/office/drawing/2014/chart" uri="{C3380CC4-5D6E-409C-BE32-E72D297353CC}">
                <c16:uniqueId val="{00000001-64C4-477B-BECE-E9DB2DBD5DF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4C4-477B-BECE-E9DB2DBD5DFC}"/>
              </c:ext>
            </c:extLst>
          </c:dPt>
          <c:dPt>
            <c:idx val="2"/>
            <c:bubble3D val="0"/>
            <c:spPr>
              <a:solidFill>
                <a:schemeClr val="accent2">
                  <a:shade val="65000"/>
                </a:schemeClr>
              </a:solidFill>
              <a:ln w="19050">
                <a:solidFill>
                  <a:schemeClr val="lt1"/>
                </a:solidFill>
              </a:ln>
              <a:effectLst/>
            </c:spPr>
            <c:extLst>
              <c:ext xmlns:c16="http://schemas.microsoft.com/office/drawing/2014/chart" uri="{C3380CC4-5D6E-409C-BE32-E72D297353CC}">
                <c16:uniqueId val="{00000005-64C4-477B-BECE-E9DB2DBD5DFC}"/>
              </c:ext>
            </c:extLst>
          </c:dPt>
          <c:dLbls>
            <c:dLbl>
              <c:idx val="0"/>
              <c:layout>
                <c:manualLayout>
                  <c:x val="8.7621950483510222E-2"/>
                  <c:y val="3.1081301469994049E-2"/>
                </c:manualLayout>
              </c:layout>
              <c:tx>
                <c:rich>
                  <a:bodyPr/>
                  <a:lstStyle/>
                  <a:p>
                    <a:r>
                      <a:rPr lang="en-US" sz="1400" b="1" dirty="0">
                        <a:solidFill>
                          <a:schemeClr val="tx1"/>
                        </a:solidFill>
                      </a:rPr>
                      <a:t>2%</a:t>
                    </a:r>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64C4-477B-BECE-E9DB2DBD5DFC}"/>
                </c:ext>
              </c:extLst>
            </c:dLbl>
            <c:dLbl>
              <c:idx val="1"/>
              <c:tx>
                <c:rich>
                  <a:bodyPr/>
                  <a:lstStyle/>
                  <a:p>
                    <a:fld id="{AC295E86-0D32-4249-B055-CAC019F8BAD9}" type="PERCENTAGE">
                      <a:rPr lang="en-US">
                        <a:solidFill>
                          <a:schemeClr val="bg1"/>
                        </a:solidFill>
                      </a:rPr>
                      <a:pPr/>
                      <a:t>[PERCENTAGE]</a:t>
                    </a:fld>
                    <a:endParaRPr lang="en-GB"/>
                  </a:p>
                </c:rich>
              </c:tx>
              <c:dLblPos val="ct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4C4-477B-BECE-E9DB2DBD5DFC}"/>
                </c:ext>
              </c:extLst>
            </c:dLbl>
            <c:dLbl>
              <c:idx val="2"/>
              <c:tx>
                <c:rich>
                  <a:bodyPr/>
                  <a:lstStyle/>
                  <a:p>
                    <a:fld id="{A57C1E70-3A38-4D59-B232-23CF95718350}" type="PERCENTAGE">
                      <a:rPr lang="en-US">
                        <a:solidFill>
                          <a:schemeClr val="bg1"/>
                        </a:solidFill>
                      </a:rPr>
                      <a:pPr/>
                      <a:t>[PERCENTAGE]</a:t>
                    </a:fld>
                    <a:endParaRPr lang="en-GB"/>
                  </a:p>
                </c:rich>
              </c:tx>
              <c:dLblPos val="ct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64C4-477B-BECE-E9DB2DBD5DFC}"/>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Sheet3!$A$2:$A$4</c:f>
              <c:strCache>
                <c:ptCount val="3"/>
                <c:pt idx="0">
                  <c:v>1 species</c:v>
                </c:pt>
                <c:pt idx="1">
                  <c:v>2-3 species</c:v>
                </c:pt>
                <c:pt idx="2">
                  <c:v>3 and more species</c:v>
                </c:pt>
              </c:strCache>
            </c:strRef>
          </c:cat>
          <c:val>
            <c:numRef>
              <c:f>Sheet3!$B$2:$B$4</c:f>
              <c:numCache>
                <c:formatCode>General</c:formatCode>
                <c:ptCount val="3"/>
                <c:pt idx="0">
                  <c:v>2</c:v>
                </c:pt>
                <c:pt idx="1">
                  <c:v>18</c:v>
                </c:pt>
                <c:pt idx="2">
                  <c:v>80</c:v>
                </c:pt>
              </c:numCache>
            </c:numRef>
          </c:val>
          <c:extLst>
            <c:ext xmlns:c16="http://schemas.microsoft.com/office/drawing/2014/chart" uri="{C3380CC4-5D6E-409C-BE32-E72D297353CC}">
              <c16:uniqueId val="{00000006-64C4-477B-BECE-E9DB2DBD5DFC}"/>
            </c:ext>
          </c:extLst>
        </c:ser>
        <c:dLbls>
          <c:dLblPos val="ctr"/>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en-US" sz="1800" dirty="0">
                <a:effectLst/>
                <a:latin typeface="Sylfaen" panose="010A0502050306030303" pitchFamily="18" charset="0"/>
              </a:rPr>
              <a:t>Percentage distribution of wood stock by age classes</a:t>
            </a:r>
            <a:endParaRPr lang="en-US" sz="1600" dirty="0">
              <a:effectLst/>
              <a:latin typeface="Sylfaen" panose="010A0502050306030303" pitchFamily="18" charset="0"/>
            </a:endParaRPr>
          </a:p>
        </c:rich>
      </c:tx>
      <c:layout>
        <c:manualLayout>
          <c:xMode val="edge"/>
          <c:yMode val="edge"/>
          <c:x val="0.21763158004777725"/>
          <c:y val="1.2032334767976082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Sylfaen" panose="010A05020503060303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Sheet4!$M$10:$M$15</c:f>
              <c:strCache>
                <c:ptCount val="6"/>
                <c:pt idx="0">
                  <c:v>&lt;=19</c:v>
                </c:pt>
                <c:pt idx="1">
                  <c:v>20-39</c:v>
                </c:pt>
                <c:pt idx="2">
                  <c:v>40-59</c:v>
                </c:pt>
                <c:pt idx="3">
                  <c:v>60-79</c:v>
                </c:pt>
                <c:pt idx="4">
                  <c:v>80-99</c:v>
                </c:pt>
                <c:pt idx="5">
                  <c:v>&gt;=100</c:v>
                </c:pt>
              </c:strCache>
            </c:strRef>
          </c:cat>
          <c:val>
            <c:numRef>
              <c:f>Sheet4!$N$10:$N$15</c:f>
              <c:numCache>
                <c:formatCode>General</c:formatCode>
                <c:ptCount val="6"/>
                <c:pt idx="0">
                  <c:v>6</c:v>
                </c:pt>
                <c:pt idx="1">
                  <c:v>20</c:v>
                </c:pt>
                <c:pt idx="2">
                  <c:v>22</c:v>
                </c:pt>
                <c:pt idx="3">
                  <c:v>18</c:v>
                </c:pt>
                <c:pt idx="4">
                  <c:v>12</c:v>
                </c:pt>
                <c:pt idx="5">
                  <c:v>23</c:v>
                </c:pt>
              </c:numCache>
            </c:numRef>
          </c:val>
          <c:extLst>
            <c:ext xmlns:c16="http://schemas.microsoft.com/office/drawing/2014/chart" uri="{C3380CC4-5D6E-409C-BE32-E72D297353CC}">
              <c16:uniqueId val="{00000000-0C1B-4977-8C3B-D5DD15A993DF}"/>
            </c:ext>
          </c:extLst>
        </c:ser>
        <c:dLbls>
          <c:showLegendKey val="0"/>
          <c:showVal val="0"/>
          <c:showCatName val="0"/>
          <c:showSerName val="0"/>
          <c:showPercent val="0"/>
          <c:showBubbleSize val="0"/>
        </c:dLbls>
        <c:gapWidth val="182"/>
        <c:axId val="1215676648"/>
        <c:axId val="1215683536"/>
      </c:barChart>
      <c:catAx>
        <c:axId val="1215676648"/>
        <c:scaling>
          <c:orientation val="minMax"/>
        </c:scaling>
        <c:delete val="0"/>
        <c:axPos val="l"/>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sz="1200" b="1" dirty="0">
                    <a:solidFill>
                      <a:schemeClr val="tx1"/>
                    </a:solidFill>
                    <a:latin typeface="Sylfaen" panose="010A0502050306030303" pitchFamily="18" charset="0"/>
                  </a:rPr>
                  <a:t>Age</a:t>
                </a:r>
                <a:endParaRPr lang="ka-GE" sz="1200" b="1" dirty="0">
                  <a:solidFill>
                    <a:schemeClr val="tx1"/>
                  </a:solidFill>
                  <a:latin typeface="Sylfaen" panose="010A0502050306030303" pitchFamily="18" charset="0"/>
                </a:endParaRPr>
              </a:p>
            </c:rich>
          </c:tx>
          <c:layout>
            <c:manualLayout>
              <c:xMode val="edge"/>
              <c:yMode val="edge"/>
              <c:x val="1.8195601281046744E-2"/>
              <c:y val="0.45733268238452057"/>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crossAx val="1215683536"/>
        <c:crosses val="autoZero"/>
        <c:auto val="1"/>
        <c:lblAlgn val="ctr"/>
        <c:lblOffset val="100"/>
        <c:noMultiLvlLbl val="0"/>
      </c:catAx>
      <c:valAx>
        <c:axId val="121568353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ka-GE" sz="1400" b="1">
                    <a:solidFill>
                      <a:schemeClr val="tx1"/>
                    </a:solidFill>
                  </a:rPr>
                  <a:t>%</a:t>
                </a:r>
                <a:endParaRPr lang="en-US" sz="1400" b="1">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crossAx val="1215676648"/>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A13-4E31-B9E4-2CD37E34465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A13-4E31-B9E4-2CD37E34465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A13-4E31-B9E4-2CD37E34465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A13-4E31-B9E4-2CD37E34465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5A13-4E31-B9E4-2CD37E344655}"/>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5A13-4E31-B9E4-2CD37E344655}"/>
              </c:ext>
            </c:extLst>
          </c:dPt>
          <c:dLbls>
            <c:dLbl>
              <c:idx val="4"/>
              <c:layout>
                <c:manualLayout>
                  <c:x val="-1.8442830556771966E-2"/>
                  <c:y val="-1.8441675514798663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A13-4E31-B9E4-2CD37E344655}"/>
                </c:ext>
              </c:extLst>
            </c:dLbl>
            <c:dLbl>
              <c:idx val="5"/>
              <c:layout>
                <c:manualLayout>
                  <c:x val="3.0376426799388907E-2"/>
                  <c:y val="-1.8441675514798663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A13-4E31-B9E4-2CD37E344655}"/>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Sheet6!$D$2:$D$7</c:f>
              <c:strCache>
                <c:ptCount val="6"/>
                <c:pt idx="0">
                  <c:v>დაბალი სიხშირის კორომი - 38.8%</c:v>
                </c:pt>
                <c:pt idx="1">
                  <c:v>უსისტემო ჭრებით ტყის ხარისხის შემცირება - 36.1%</c:v>
                </c:pt>
                <c:pt idx="2">
                  <c:v>ფიტო და ენტო - 15.6%</c:v>
                </c:pt>
                <c:pt idx="3">
                  <c:v>ძოვება - 7.8%</c:v>
                </c:pt>
                <c:pt idx="4">
                  <c:v>ნახანძრალი - 1%</c:v>
                </c:pt>
                <c:pt idx="5">
                  <c:v>სხვა - 0.7%</c:v>
                </c:pt>
              </c:strCache>
            </c:strRef>
          </c:cat>
          <c:val>
            <c:numRef>
              <c:f>Sheet6!$E$2:$E$7</c:f>
              <c:numCache>
                <c:formatCode>General</c:formatCode>
                <c:ptCount val="6"/>
                <c:pt idx="0">
                  <c:v>38.799999999999997</c:v>
                </c:pt>
                <c:pt idx="1">
                  <c:v>36.1</c:v>
                </c:pt>
                <c:pt idx="2">
                  <c:v>15.6</c:v>
                </c:pt>
                <c:pt idx="3">
                  <c:v>7.8</c:v>
                </c:pt>
                <c:pt idx="4">
                  <c:v>1</c:v>
                </c:pt>
                <c:pt idx="5">
                  <c:v>0.7</c:v>
                </c:pt>
              </c:numCache>
            </c:numRef>
          </c:val>
          <c:extLst>
            <c:ext xmlns:c16="http://schemas.microsoft.com/office/drawing/2014/chart" uri="{C3380CC4-5D6E-409C-BE32-E72D297353CC}">
              <c16:uniqueId val="{0000000C-5A13-4E31-B9E4-2CD37E344655}"/>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l"/>
      <c:layout>
        <c:manualLayout>
          <c:xMode val="edge"/>
          <c:yMode val="edge"/>
          <c:x val="5.9667981213085509E-2"/>
          <c:y val="0.13275673758203185"/>
          <c:w val="0.33414078021630134"/>
          <c:h val="0.80782380097162954"/>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800" dirty="0">
                <a:solidFill>
                  <a:schemeClr val="tx1"/>
                </a:solidFill>
              </a:rPr>
              <a:t>Young Spoturs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pieChart>
        <c:varyColors val="1"/>
        <c:dLbls>
          <c:dLblPos val="bestFit"/>
          <c:showLegendKey val="0"/>
          <c:showVal val="1"/>
          <c:showCatName val="0"/>
          <c:showSerName val="0"/>
          <c:showPercent val="0"/>
          <c:showBubbleSize val="0"/>
          <c:showLeaderLines val="0"/>
        </c:dLbls>
        <c:firstSliceAng val="0"/>
      </c:pieChart>
      <c:spPr>
        <a:noFill/>
        <a:ln>
          <a:noFill/>
        </a:ln>
        <a:effectLst/>
      </c:spPr>
    </c:plotArea>
    <c:legend>
      <c:legendPos val="b"/>
      <c:layout>
        <c:manualLayout>
          <c:xMode val="edge"/>
          <c:yMode val="edge"/>
          <c:x val="5.9271729685344332E-2"/>
          <c:y val="0.93225622113691486"/>
          <c:w val="0"/>
          <c:h val="1.687763713080168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latin typeface="Sylfaen" panose="010A0502050306030303" pitchFamily="18" charset="0"/>
              </a:rPr>
              <a:t>Young</a:t>
            </a:r>
            <a:r>
              <a:rPr lang="en-US" baseline="0" dirty="0">
                <a:latin typeface="Sylfaen" panose="010A0502050306030303" pitchFamily="18" charset="0"/>
              </a:rPr>
              <a:t> Sprouts</a:t>
            </a:r>
            <a:endParaRPr lang="en-US" dirty="0">
              <a:latin typeface="Sylfaen" panose="010A0502050306030303" pitchFamily="18"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Column1</c:v>
                </c:pt>
              </c:strCache>
            </c:strRef>
          </c:tx>
          <c:spPr>
            <a:solidFill>
              <a:srgbClr val="548235"/>
            </a:solidFill>
          </c:spPr>
          <c:dPt>
            <c:idx val="0"/>
            <c:bubble3D val="0"/>
            <c:spPr>
              <a:solidFill>
                <a:srgbClr val="548235"/>
              </a:solidFill>
              <a:ln w="19050">
                <a:solidFill>
                  <a:schemeClr val="lt1"/>
                </a:solidFill>
              </a:ln>
              <a:effectLst/>
            </c:spPr>
            <c:extLst>
              <c:ext xmlns:c16="http://schemas.microsoft.com/office/drawing/2014/chart" uri="{C3380CC4-5D6E-409C-BE32-E72D297353CC}">
                <c16:uniqueId val="{00000001-33C2-4F67-BBD2-2C5225600C86}"/>
              </c:ext>
            </c:extLst>
          </c:dPt>
          <c:dPt>
            <c:idx val="1"/>
            <c:bubble3D val="0"/>
            <c:spPr>
              <a:solidFill>
                <a:srgbClr val="ADB9CA"/>
              </a:solidFill>
              <a:ln w="19050">
                <a:solidFill>
                  <a:schemeClr val="lt1"/>
                </a:solidFill>
              </a:ln>
              <a:effectLst/>
            </c:spPr>
            <c:extLst>
              <c:ext xmlns:c16="http://schemas.microsoft.com/office/drawing/2014/chart" uri="{C3380CC4-5D6E-409C-BE32-E72D297353CC}">
                <c16:uniqueId val="{00000003-33C2-4F67-BBD2-2C5225600C86}"/>
              </c:ext>
            </c:extLst>
          </c:dPt>
          <c:dLbls>
            <c:dLbl>
              <c:idx val="0"/>
              <c:layout>
                <c:manualLayout>
                  <c:x val="-0.12624778543307086"/>
                  <c:y val="-9.7202503863034945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3C2-4F67-BBD2-2C5225600C86}"/>
                </c:ext>
              </c:extLst>
            </c:dLbl>
            <c:dLbl>
              <c:idx val="1"/>
              <c:layout>
                <c:manualLayout>
                  <c:x val="9.5582738681102355E-2"/>
                  <c:y val="8.5482462753293381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33C2-4F67-BBD2-2C5225600C86}"/>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Regeneration</c:v>
                </c:pt>
                <c:pt idx="1">
                  <c:v>No Regeneration</c:v>
                </c:pt>
              </c:strCache>
            </c:strRef>
          </c:cat>
          <c:val>
            <c:numRef>
              <c:f>Sheet1!$B$2:$B$3</c:f>
              <c:numCache>
                <c:formatCode>General</c:formatCode>
                <c:ptCount val="2"/>
                <c:pt idx="0">
                  <c:v>66</c:v>
                </c:pt>
                <c:pt idx="1">
                  <c:v>34</c:v>
                </c:pt>
              </c:numCache>
            </c:numRef>
          </c:val>
          <c:extLst>
            <c:ext xmlns:c16="http://schemas.microsoft.com/office/drawing/2014/chart" uri="{C3380CC4-5D6E-409C-BE32-E72D297353CC}">
              <c16:uniqueId val="{00000004-33C2-4F67-BBD2-2C5225600C86}"/>
            </c:ext>
          </c:extLst>
        </c:ser>
        <c:dLbls>
          <c:showLegendKey val="0"/>
          <c:showVal val="0"/>
          <c:showCatName val="0"/>
          <c:showSerName val="0"/>
          <c:showPercent val="1"/>
          <c:showBubbleSize val="0"/>
          <c:showLeaderLines val="1"/>
        </c:dLbls>
        <c:firstSliceAng val="0"/>
      </c:pieChart>
      <c:spPr>
        <a:noFill/>
        <a:ln>
          <a:noFill/>
        </a:ln>
        <a:effectLst/>
      </c:spPr>
    </c:plotArea>
    <c:legend>
      <c:legendPos val="b"/>
      <c:legendEntry>
        <c:idx val="1"/>
        <c:txPr>
          <a:bodyPr rot="0" spcFirstLastPara="1" vertOverflow="ellipsis" vert="horz" wrap="square" anchor="ctr" anchorCtr="1"/>
          <a:lstStyle/>
          <a:p>
            <a:pPr>
              <a:defRPr sz="1400" b="0" i="0" u="none" strike="noStrike" kern="1200" baseline="0">
                <a:solidFill>
                  <a:schemeClr val="tx1">
                    <a:lumMod val="65000"/>
                    <a:lumOff val="35000"/>
                  </a:schemeClr>
                </a:solidFill>
                <a:latin typeface="Sylfaen" panose="010A0502050306030303" pitchFamily="18" charset="0"/>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Sylfaen" panose="010A0502050306030303" pitchFamily="18"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2">
  <a:schemeClr val="accent2"/>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1636F3-71B7-4273-9718-7527F36A9A90}"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en-US"/>
        </a:p>
      </dgm:t>
    </dgm:pt>
    <dgm:pt modelId="{229AA3CF-9352-4B74-9562-1FAB26FD1C2A}">
      <dgm:prSet custT="1">
        <dgm:style>
          <a:lnRef idx="2">
            <a:schemeClr val="accent6"/>
          </a:lnRef>
          <a:fillRef idx="1">
            <a:schemeClr val="lt1"/>
          </a:fillRef>
          <a:effectRef idx="0">
            <a:schemeClr val="accent6"/>
          </a:effectRef>
          <a:fontRef idx="minor">
            <a:schemeClr val="dk1"/>
          </a:fontRef>
        </dgm:style>
      </dgm:prSet>
      <dgm:spPr/>
      <dgm:t>
        <a:bodyPr/>
        <a:lstStyle/>
        <a:p>
          <a:pPr algn="just"/>
          <a:r>
            <a:rPr lang="en-US" sz="1600" dirty="0">
              <a:latin typeface="Sylfaen" panose="010A0502050306030303" pitchFamily="18" charset="0"/>
            </a:rPr>
            <a:t>During the National Forest Inventory, a total of </a:t>
          </a:r>
          <a:r>
            <a:rPr lang="en-US" sz="1600" b="1" dirty="0">
              <a:latin typeface="Sylfaen" panose="010A0502050306030303" pitchFamily="18" charset="0"/>
            </a:rPr>
            <a:t>2019</a:t>
          </a:r>
          <a:r>
            <a:rPr lang="en-US" sz="1600" dirty="0">
              <a:latin typeface="Sylfaen" panose="010A0502050306030303" pitchFamily="18" charset="0"/>
            </a:rPr>
            <a:t> clusters were assessed in Georgia</a:t>
          </a:r>
        </a:p>
        <a:p>
          <a:pPr algn="just"/>
          <a:r>
            <a:rPr lang="en-US" sz="1600" b="0" dirty="0">
              <a:solidFill>
                <a:schemeClr val="tx1"/>
              </a:solidFill>
              <a:latin typeface="Sylfaen" panose="010A0502050306030303" pitchFamily="18" charset="0"/>
            </a:rPr>
            <a:t>Number of sample plot - </a:t>
          </a:r>
          <a:r>
            <a:rPr lang="en-US" sz="1600" b="1" dirty="0">
              <a:solidFill>
                <a:schemeClr val="tx1"/>
              </a:solidFill>
              <a:latin typeface="Sylfaen" panose="010A0502050306030303" pitchFamily="18" charset="0"/>
            </a:rPr>
            <a:t>5282</a:t>
          </a:r>
          <a:endParaRPr lang="en-US" sz="1600" b="0" dirty="0">
            <a:solidFill>
              <a:schemeClr val="tx1"/>
            </a:solidFill>
            <a:latin typeface="Sylfaen" panose="010A0502050306030303" pitchFamily="18" charset="0"/>
          </a:endParaRPr>
        </a:p>
      </dgm:t>
    </dgm:pt>
    <dgm:pt modelId="{91ED89FC-408B-4268-809D-0409783C4502}" type="parTrans" cxnId="{CDB5C17C-E2F0-42E3-8F89-04B0679F6681}">
      <dgm:prSet/>
      <dgm:spPr/>
      <dgm:t>
        <a:bodyPr/>
        <a:lstStyle/>
        <a:p>
          <a:endParaRPr lang="en-US"/>
        </a:p>
      </dgm:t>
    </dgm:pt>
    <dgm:pt modelId="{52D73AE3-3396-406E-9D99-DED7BF15A0DA}" type="sibTrans" cxnId="{CDB5C17C-E2F0-42E3-8F89-04B0679F6681}">
      <dgm:prSet/>
      <dgm:spPr/>
      <dgm:t>
        <a:bodyPr/>
        <a:lstStyle/>
        <a:p>
          <a:endParaRPr lang="en-US"/>
        </a:p>
      </dgm:t>
    </dgm:pt>
    <dgm:pt modelId="{F7D6BB1B-28F6-489E-9CBF-E25A9FF36F35}">
      <dgm:prSet custT="1">
        <dgm:style>
          <a:lnRef idx="2">
            <a:schemeClr val="accent6"/>
          </a:lnRef>
          <a:fillRef idx="1">
            <a:schemeClr val="lt1"/>
          </a:fillRef>
          <a:effectRef idx="0">
            <a:schemeClr val="accent6"/>
          </a:effectRef>
          <a:fontRef idx="minor">
            <a:schemeClr val="dk1"/>
          </a:fontRef>
        </dgm:style>
      </dgm:prSet>
      <dgm:spPr/>
      <dgm:t>
        <a:bodyPr/>
        <a:lstStyle/>
        <a:p>
          <a:pPr algn="just"/>
          <a:r>
            <a:rPr lang="en-US" sz="1600" b="1" dirty="0">
              <a:solidFill>
                <a:srgbClr val="CC3300"/>
              </a:solidFill>
              <a:latin typeface="Sylfaen" panose="010A0502050306030303" pitchFamily="18" charset="0"/>
            </a:rPr>
            <a:t>Temporarily occupied territories</a:t>
          </a:r>
        </a:p>
      </dgm:t>
    </dgm:pt>
    <dgm:pt modelId="{2FA34565-8458-4C15-B8F7-66CF17B16855}" type="parTrans" cxnId="{0F69A2AD-2C87-46ED-8E16-48A429B6BF03}">
      <dgm:prSet/>
      <dgm:spPr/>
      <dgm:t>
        <a:bodyPr/>
        <a:lstStyle/>
        <a:p>
          <a:endParaRPr lang="en-US"/>
        </a:p>
      </dgm:t>
    </dgm:pt>
    <dgm:pt modelId="{CBC25F4D-74A6-4569-88BC-DB2A21D93DB2}" type="sibTrans" cxnId="{0F69A2AD-2C87-46ED-8E16-48A429B6BF03}">
      <dgm:prSet/>
      <dgm:spPr/>
      <dgm:t>
        <a:bodyPr/>
        <a:lstStyle/>
        <a:p>
          <a:endParaRPr lang="en-US"/>
        </a:p>
      </dgm:t>
    </dgm:pt>
    <dgm:pt modelId="{929AA60C-3F39-4F14-B1C0-ADFE807A7095}" type="pres">
      <dgm:prSet presAssocID="{5A1636F3-71B7-4273-9718-7527F36A9A90}" presName="Name0" presStyleCnt="0">
        <dgm:presLayoutVars>
          <dgm:chMax val="7"/>
          <dgm:dir/>
          <dgm:animLvl val="lvl"/>
          <dgm:resizeHandles val="exact"/>
        </dgm:presLayoutVars>
      </dgm:prSet>
      <dgm:spPr/>
    </dgm:pt>
    <dgm:pt modelId="{A2A48B06-AEAD-47F2-8907-75965A35F048}" type="pres">
      <dgm:prSet presAssocID="{229AA3CF-9352-4B74-9562-1FAB26FD1C2A}" presName="circle1" presStyleLbl="node1" presStyleIdx="0" presStyleCnt="2">
        <dgm:style>
          <a:lnRef idx="2">
            <a:schemeClr val="accent6"/>
          </a:lnRef>
          <a:fillRef idx="1">
            <a:schemeClr val="lt1"/>
          </a:fillRef>
          <a:effectRef idx="0">
            <a:schemeClr val="accent6"/>
          </a:effectRef>
          <a:fontRef idx="minor">
            <a:schemeClr val="dk1"/>
          </a:fontRef>
        </dgm:style>
      </dgm:prSet>
      <dgm:spPr>
        <a:solidFill>
          <a:schemeClr val="accent6">
            <a:lumMod val="75000"/>
          </a:schemeClr>
        </a:solidFill>
      </dgm:spPr>
    </dgm:pt>
    <dgm:pt modelId="{A84B03BB-69EB-445A-8C54-8B9499D26DCA}" type="pres">
      <dgm:prSet presAssocID="{229AA3CF-9352-4B74-9562-1FAB26FD1C2A}" presName="space" presStyleCnt="0"/>
      <dgm:spPr/>
    </dgm:pt>
    <dgm:pt modelId="{BFD6BCE1-7141-4205-9647-A2325801B1C8}" type="pres">
      <dgm:prSet presAssocID="{229AA3CF-9352-4B74-9562-1FAB26FD1C2A}" presName="rect1" presStyleLbl="alignAcc1" presStyleIdx="0" presStyleCnt="2"/>
      <dgm:spPr/>
    </dgm:pt>
    <dgm:pt modelId="{E280CB45-4192-4699-844D-6E573D76ECE5}" type="pres">
      <dgm:prSet presAssocID="{F7D6BB1B-28F6-489E-9CBF-E25A9FF36F35}" presName="vertSpace2" presStyleLbl="node1" presStyleIdx="0" presStyleCnt="2"/>
      <dgm:spPr/>
    </dgm:pt>
    <dgm:pt modelId="{A67C3ED8-0B0F-4412-9006-F5AED2273B5C}" type="pres">
      <dgm:prSet presAssocID="{F7D6BB1B-28F6-489E-9CBF-E25A9FF36F35}" presName="circle2" presStyleLbl="node1" presStyleIdx="1" presStyleCnt="2"/>
      <dgm:spPr>
        <a:solidFill>
          <a:schemeClr val="accent6">
            <a:lumMod val="75000"/>
          </a:schemeClr>
        </a:solidFill>
      </dgm:spPr>
    </dgm:pt>
    <dgm:pt modelId="{8649F2B1-2474-4CE1-9AB1-E3C61E88BBCD}" type="pres">
      <dgm:prSet presAssocID="{F7D6BB1B-28F6-489E-9CBF-E25A9FF36F35}" presName="rect2" presStyleLbl="alignAcc1" presStyleIdx="1" presStyleCnt="2"/>
      <dgm:spPr/>
    </dgm:pt>
    <dgm:pt modelId="{092708CA-CDAD-48BF-ABCA-8DF08FFD3B45}" type="pres">
      <dgm:prSet presAssocID="{229AA3CF-9352-4B74-9562-1FAB26FD1C2A}" presName="rect1ParTxNoCh" presStyleLbl="alignAcc1" presStyleIdx="1" presStyleCnt="2">
        <dgm:presLayoutVars>
          <dgm:chMax val="1"/>
          <dgm:bulletEnabled val="1"/>
        </dgm:presLayoutVars>
      </dgm:prSet>
      <dgm:spPr/>
    </dgm:pt>
    <dgm:pt modelId="{78D2FEC9-BA18-4158-A676-BADE585F5791}" type="pres">
      <dgm:prSet presAssocID="{F7D6BB1B-28F6-489E-9CBF-E25A9FF36F35}" presName="rect2ParTxNoCh" presStyleLbl="alignAcc1" presStyleIdx="1" presStyleCnt="2">
        <dgm:presLayoutVars>
          <dgm:chMax val="1"/>
          <dgm:bulletEnabled val="1"/>
        </dgm:presLayoutVars>
      </dgm:prSet>
      <dgm:spPr/>
    </dgm:pt>
  </dgm:ptLst>
  <dgm:cxnLst>
    <dgm:cxn modelId="{3EAA0156-EDCF-4597-A445-B916207048A0}" type="presOf" srcId="{F7D6BB1B-28F6-489E-9CBF-E25A9FF36F35}" destId="{78D2FEC9-BA18-4158-A676-BADE585F5791}" srcOrd="1" destOrd="0" presId="urn:microsoft.com/office/officeart/2005/8/layout/target3"/>
    <dgm:cxn modelId="{CDB5C17C-E2F0-42E3-8F89-04B0679F6681}" srcId="{5A1636F3-71B7-4273-9718-7527F36A9A90}" destId="{229AA3CF-9352-4B74-9562-1FAB26FD1C2A}" srcOrd="0" destOrd="0" parTransId="{91ED89FC-408B-4268-809D-0409783C4502}" sibTransId="{52D73AE3-3396-406E-9D99-DED7BF15A0DA}"/>
    <dgm:cxn modelId="{D4212C89-C332-44DC-8353-C1A9169522BB}" type="presOf" srcId="{F7D6BB1B-28F6-489E-9CBF-E25A9FF36F35}" destId="{8649F2B1-2474-4CE1-9AB1-E3C61E88BBCD}" srcOrd="0" destOrd="0" presId="urn:microsoft.com/office/officeart/2005/8/layout/target3"/>
    <dgm:cxn modelId="{786B1690-EDE4-4755-8881-5D92AD067EAA}" type="presOf" srcId="{229AA3CF-9352-4B74-9562-1FAB26FD1C2A}" destId="{BFD6BCE1-7141-4205-9647-A2325801B1C8}" srcOrd="0" destOrd="0" presId="urn:microsoft.com/office/officeart/2005/8/layout/target3"/>
    <dgm:cxn modelId="{0F69A2AD-2C87-46ED-8E16-48A429B6BF03}" srcId="{5A1636F3-71B7-4273-9718-7527F36A9A90}" destId="{F7D6BB1B-28F6-489E-9CBF-E25A9FF36F35}" srcOrd="1" destOrd="0" parTransId="{2FA34565-8458-4C15-B8F7-66CF17B16855}" sibTransId="{CBC25F4D-74A6-4569-88BC-DB2A21D93DB2}"/>
    <dgm:cxn modelId="{1E6986B7-5B3F-4F5E-AC5D-042A21767B7F}" type="presOf" srcId="{229AA3CF-9352-4B74-9562-1FAB26FD1C2A}" destId="{092708CA-CDAD-48BF-ABCA-8DF08FFD3B45}" srcOrd="1" destOrd="0" presId="urn:microsoft.com/office/officeart/2005/8/layout/target3"/>
    <dgm:cxn modelId="{DC8C18E1-1D3A-481C-91C6-BB3AB75BEE89}" type="presOf" srcId="{5A1636F3-71B7-4273-9718-7527F36A9A90}" destId="{929AA60C-3F39-4F14-B1C0-ADFE807A7095}" srcOrd="0" destOrd="0" presId="urn:microsoft.com/office/officeart/2005/8/layout/target3"/>
    <dgm:cxn modelId="{942DCC9C-E9D0-4FC7-89F9-6F15E3998028}" type="presParOf" srcId="{929AA60C-3F39-4F14-B1C0-ADFE807A7095}" destId="{A2A48B06-AEAD-47F2-8907-75965A35F048}" srcOrd="0" destOrd="0" presId="urn:microsoft.com/office/officeart/2005/8/layout/target3"/>
    <dgm:cxn modelId="{3A65AD7C-E824-46D1-B05A-7A2249246EF2}" type="presParOf" srcId="{929AA60C-3F39-4F14-B1C0-ADFE807A7095}" destId="{A84B03BB-69EB-445A-8C54-8B9499D26DCA}" srcOrd="1" destOrd="0" presId="urn:microsoft.com/office/officeart/2005/8/layout/target3"/>
    <dgm:cxn modelId="{3EB03964-C5A5-48B1-8870-8BDD2A63A2A5}" type="presParOf" srcId="{929AA60C-3F39-4F14-B1C0-ADFE807A7095}" destId="{BFD6BCE1-7141-4205-9647-A2325801B1C8}" srcOrd="2" destOrd="0" presId="urn:microsoft.com/office/officeart/2005/8/layout/target3"/>
    <dgm:cxn modelId="{406ED65D-A79E-425A-9D92-2CA80BDB9094}" type="presParOf" srcId="{929AA60C-3F39-4F14-B1C0-ADFE807A7095}" destId="{E280CB45-4192-4699-844D-6E573D76ECE5}" srcOrd="3" destOrd="0" presId="urn:microsoft.com/office/officeart/2005/8/layout/target3"/>
    <dgm:cxn modelId="{565C9E53-E987-4542-A5E1-86D10A30E451}" type="presParOf" srcId="{929AA60C-3F39-4F14-B1C0-ADFE807A7095}" destId="{A67C3ED8-0B0F-4412-9006-F5AED2273B5C}" srcOrd="4" destOrd="0" presId="urn:microsoft.com/office/officeart/2005/8/layout/target3"/>
    <dgm:cxn modelId="{8BEA14C2-D5FD-4FB4-8D11-FBE4414B4D40}" type="presParOf" srcId="{929AA60C-3F39-4F14-B1C0-ADFE807A7095}" destId="{8649F2B1-2474-4CE1-9AB1-E3C61E88BBCD}" srcOrd="5" destOrd="0" presId="urn:microsoft.com/office/officeart/2005/8/layout/target3"/>
    <dgm:cxn modelId="{26022C47-3139-4F20-978C-5286E5FA8DB9}" type="presParOf" srcId="{929AA60C-3F39-4F14-B1C0-ADFE807A7095}" destId="{092708CA-CDAD-48BF-ABCA-8DF08FFD3B45}" srcOrd="6" destOrd="0" presId="urn:microsoft.com/office/officeart/2005/8/layout/target3"/>
    <dgm:cxn modelId="{C4D7DE36-CAED-41A7-BAB5-8734A18FBFA8}" type="presParOf" srcId="{929AA60C-3F39-4F14-B1C0-ADFE807A7095}" destId="{78D2FEC9-BA18-4158-A676-BADE585F5791}" srcOrd="7"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7C760A-C816-43AD-BA77-F2C8B47B6825}"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36BC6BE6-526F-4683-A21B-FC600CEBA191}">
      <dgm:prSet custT="1"/>
      <dgm:spPr>
        <a:solidFill>
          <a:srgbClr val="00B050"/>
        </a:solidFill>
      </dgm:spPr>
      <dgm:t>
        <a:bodyPr/>
        <a:lstStyle/>
        <a:p>
          <a:endParaRPr lang="en-US" sz="1600" b="1" dirty="0"/>
        </a:p>
        <a:p>
          <a:r>
            <a:rPr lang="en-US" sz="1600" b="1" dirty="0">
              <a:latin typeface="Sylfaen" panose="010A0502050306030303" pitchFamily="18" charset="0"/>
            </a:rPr>
            <a:t>Wood stock per ha - 231 m </a:t>
          </a:r>
          <a:r>
            <a:rPr lang="en-US" sz="1600" b="1" baseline="30000" dirty="0">
              <a:latin typeface="Sylfaen" panose="010A0502050306030303" pitchFamily="18" charset="0"/>
            </a:rPr>
            <a:t>3</a:t>
          </a:r>
        </a:p>
        <a:p>
          <a:endParaRPr lang="en-US" sz="1600" dirty="0"/>
        </a:p>
      </dgm:t>
    </dgm:pt>
    <dgm:pt modelId="{0C0FBFCE-2440-49C7-B9BB-397376ADA70B}" type="parTrans" cxnId="{8BB86C86-CB95-445E-9054-3C4265432AA0}">
      <dgm:prSet/>
      <dgm:spPr/>
      <dgm:t>
        <a:bodyPr/>
        <a:lstStyle/>
        <a:p>
          <a:endParaRPr lang="en-US"/>
        </a:p>
      </dgm:t>
    </dgm:pt>
    <dgm:pt modelId="{465153E3-1029-494E-819D-6FB1302F27F9}" type="sibTrans" cxnId="{8BB86C86-CB95-445E-9054-3C4265432AA0}">
      <dgm:prSet/>
      <dgm:spPr/>
      <dgm:t>
        <a:bodyPr/>
        <a:lstStyle/>
        <a:p>
          <a:endParaRPr lang="en-US"/>
        </a:p>
      </dgm:t>
    </dgm:pt>
    <dgm:pt modelId="{EC0850E7-F11C-4F8A-890E-3EA8EA25D209}" type="pres">
      <dgm:prSet presAssocID="{DB7C760A-C816-43AD-BA77-F2C8B47B6825}" presName="Name0" presStyleCnt="0">
        <dgm:presLayoutVars>
          <dgm:dir/>
          <dgm:resizeHandles val="exact"/>
        </dgm:presLayoutVars>
      </dgm:prSet>
      <dgm:spPr/>
    </dgm:pt>
    <dgm:pt modelId="{534E7478-33E8-44BE-B36A-4E428DED82BD}" type="pres">
      <dgm:prSet presAssocID="{36BC6BE6-526F-4683-A21B-FC600CEBA191}" presName="node" presStyleLbl="node1" presStyleIdx="0" presStyleCnt="1" custLinFactNeighborX="-262" custLinFactNeighborY="14949">
        <dgm:presLayoutVars>
          <dgm:bulletEnabled val="1"/>
        </dgm:presLayoutVars>
      </dgm:prSet>
      <dgm:spPr/>
    </dgm:pt>
  </dgm:ptLst>
  <dgm:cxnLst>
    <dgm:cxn modelId="{BDD81F10-289D-4B3A-9963-27F24262138E}" type="presOf" srcId="{36BC6BE6-526F-4683-A21B-FC600CEBA191}" destId="{534E7478-33E8-44BE-B36A-4E428DED82BD}" srcOrd="0" destOrd="0" presId="urn:microsoft.com/office/officeart/2005/8/layout/process1"/>
    <dgm:cxn modelId="{69CF2F52-94AE-43BE-8EE3-D58F8BDC7B4B}" type="presOf" srcId="{DB7C760A-C816-43AD-BA77-F2C8B47B6825}" destId="{EC0850E7-F11C-4F8A-890E-3EA8EA25D209}" srcOrd="0" destOrd="0" presId="urn:microsoft.com/office/officeart/2005/8/layout/process1"/>
    <dgm:cxn modelId="{8BB86C86-CB95-445E-9054-3C4265432AA0}" srcId="{DB7C760A-C816-43AD-BA77-F2C8B47B6825}" destId="{36BC6BE6-526F-4683-A21B-FC600CEBA191}" srcOrd="0" destOrd="0" parTransId="{0C0FBFCE-2440-49C7-B9BB-397376ADA70B}" sibTransId="{465153E3-1029-494E-819D-6FB1302F27F9}"/>
    <dgm:cxn modelId="{E60494F8-B96E-4954-83F3-7CA3E3ECE5AF}" type="presParOf" srcId="{EC0850E7-F11C-4F8A-890E-3EA8EA25D209}" destId="{534E7478-33E8-44BE-B36A-4E428DED82BD}"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A48B06-AEAD-47F2-8907-75965A35F048}">
      <dsp:nvSpPr>
        <dsp:cNvPr id="0" name=""/>
        <dsp:cNvSpPr/>
      </dsp:nvSpPr>
      <dsp:spPr>
        <a:xfrm>
          <a:off x="0" y="0"/>
          <a:ext cx="1568520" cy="1568520"/>
        </a:xfrm>
        <a:prstGeom prst="pie">
          <a:avLst>
            <a:gd name="adj1" fmla="val 5400000"/>
            <a:gd name="adj2" fmla="val 16200000"/>
          </a:avLst>
        </a:prstGeom>
        <a:solidFill>
          <a:schemeClr val="accent6">
            <a:lumMod val="75000"/>
          </a:schemeClr>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sp>
    <dsp:sp modelId="{BFD6BCE1-7141-4205-9647-A2325801B1C8}">
      <dsp:nvSpPr>
        <dsp:cNvPr id="0" name=""/>
        <dsp:cNvSpPr/>
      </dsp:nvSpPr>
      <dsp:spPr>
        <a:xfrm>
          <a:off x="784260" y="0"/>
          <a:ext cx="7509997" cy="1568520"/>
        </a:xfrm>
        <a:prstGeom prst="rect">
          <a:avLst/>
        </a:prstGeom>
        <a:solidFill>
          <a:schemeClr val="lt1"/>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en-US" sz="1600" kern="1200" dirty="0">
              <a:latin typeface="Sylfaen" panose="010A0502050306030303" pitchFamily="18" charset="0"/>
            </a:rPr>
            <a:t>During the National Forest Inventory, a total of </a:t>
          </a:r>
          <a:r>
            <a:rPr lang="en-US" sz="1600" b="1" kern="1200" dirty="0">
              <a:latin typeface="Sylfaen" panose="010A0502050306030303" pitchFamily="18" charset="0"/>
            </a:rPr>
            <a:t>2019</a:t>
          </a:r>
          <a:r>
            <a:rPr lang="en-US" sz="1600" kern="1200" dirty="0">
              <a:latin typeface="Sylfaen" panose="010A0502050306030303" pitchFamily="18" charset="0"/>
            </a:rPr>
            <a:t> clusters were assessed in Georgia</a:t>
          </a:r>
        </a:p>
        <a:p>
          <a:pPr marL="0" lvl="0" indent="0" algn="just" defTabSz="711200">
            <a:lnSpc>
              <a:spcPct val="90000"/>
            </a:lnSpc>
            <a:spcBef>
              <a:spcPct val="0"/>
            </a:spcBef>
            <a:spcAft>
              <a:spcPct val="35000"/>
            </a:spcAft>
            <a:buNone/>
          </a:pPr>
          <a:r>
            <a:rPr lang="en-US" sz="1600" b="0" kern="1200" dirty="0">
              <a:solidFill>
                <a:schemeClr val="tx1"/>
              </a:solidFill>
              <a:latin typeface="Sylfaen" panose="010A0502050306030303" pitchFamily="18" charset="0"/>
            </a:rPr>
            <a:t>Number of sample plot - </a:t>
          </a:r>
          <a:r>
            <a:rPr lang="en-US" sz="1600" b="1" kern="1200" dirty="0">
              <a:solidFill>
                <a:schemeClr val="tx1"/>
              </a:solidFill>
              <a:latin typeface="Sylfaen" panose="010A0502050306030303" pitchFamily="18" charset="0"/>
            </a:rPr>
            <a:t>5282</a:t>
          </a:r>
          <a:endParaRPr lang="en-US" sz="1600" b="0" kern="1200" dirty="0">
            <a:solidFill>
              <a:schemeClr val="tx1"/>
            </a:solidFill>
            <a:latin typeface="Sylfaen" panose="010A0502050306030303" pitchFamily="18" charset="0"/>
          </a:endParaRPr>
        </a:p>
      </dsp:txBody>
      <dsp:txXfrm>
        <a:off x="784260" y="0"/>
        <a:ext cx="7509997" cy="745047"/>
      </dsp:txXfrm>
    </dsp:sp>
    <dsp:sp modelId="{A67C3ED8-0B0F-4412-9006-F5AED2273B5C}">
      <dsp:nvSpPr>
        <dsp:cNvPr id="0" name=""/>
        <dsp:cNvSpPr/>
      </dsp:nvSpPr>
      <dsp:spPr>
        <a:xfrm>
          <a:off x="411736" y="745047"/>
          <a:ext cx="745047" cy="745047"/>
        </a:xfrm>
        <a:prstGeom prst="pie">
          <a:avLst>
            <a:gd name="adj1" fmla="val 5400000"/>
            <a:gd name="adj2" fmla="val 1620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49F2B1-2474-4CE1-9AB1-E3C61E88BBCD}">
      <dsp:nvSpPr>
        <dsp:cNvPr id="0" name=""/>
        <dsp:cNvSpPr/>
      </dsp:nvSpPr>
      <dsp:spPr>
        <a:xfrm>
          <a:off x="784260" y="745047"/>
          <a:ext cx="7509997" cy="745047"/>
        </a:xfrm>
        <a:prstGeom prst="rect">
          <a:avLst/>
        </a:prstGeom>
        <a:solidFill>
          <a:schemeClr val="lt1"/>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en-US" sz="1600" b="1" kern="1200" dirty="0">
              <a:solidFill>
                <a:srgbClr val="CC3300"/>
              </a:solidFill>
              <a:latin typeface="Sylfaen" panose="010A0502050306030303" pitchFamily="18" charset="0"/>
            </a:rPr>
            <a:t>Temporarily occupied territories</a:t>
          </a:r>
        </a:p>
      </dsp:txBody>
      <dsp:txXfrm>
        <a:off x="784260" y="745047"/>
        <a:ext cx="7509997" cy="7450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4E7478-33E8-44BE-B36A-4E428DED82BD}">
      <dsp:nvSpPr>
        <dsp:cNvPr id="0" name=""/>
        <dsp:cNvSpPr/>
      </dsp:nvSpPr>
      <dsp:spPr>
        <a:xfrm>
          <a:off x="0" y="0"/>
          <a:ext cx="4053340" cy="400111"/>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n-US" sz="1600" b="1" kern="1200" dirty="0"/>
        </a:p>
        <a:p>
          <a:pPr marL="0" lvl="0" indent="0" algn="ctr" defTabSz="711200">
            <a:lnSpc>
              <a:spcPct val="90000"/>
            </a:lnSpc>
            <a:spcBef>
              <a:spcPct val="0"/>
            </a:spcBef>
            <a:spcAft>
              <a:spcPct val="35000"/>
            </a:spcAft>
            <a:buNone/>
          </a:pPr>
          <a:r>
            <a:rPr lang="en-US" sz="1600" b="1" kern="1200" dirty="0">
              <a:latin typeface="Sylfaen" panose="010A0502050306030303" pitchFamily="18" charset="0"/>
            </a:rPr>
            <a:t>Wood stock per ha - 231 m </a:t>
          </a:r>
          <a:r>
            <a:rPr lang="en-US" sz="1600" b="1" kern="1200" baseline="30000" dirty="0">
              <a:latin typeface="Sylfaen" panose="010A0502050306030303" pitchFamily="18" charset="0"/>
            </a:rPr>
            <a:t>3</a:t>
          </a:r>
        </a:p>
        <a:p>
          <a:pPr marL="0" lvl="0" indent="0" algn="ctr" defTabSz="711200">
            <a:lnSpc>
              <a:spcPct val="90000"/>
            </a:lnSpc>
            <a:spcBef>
              <a:spcPct val="0"/>
            </a:spcBef>
            <a:spcAft>
              <a:spcPct val="35000"/>
            </a:spcAft>
            <a:buNone/>
          </a:pPr>
          <a:endParaRPr lang="en-US" sz="1600" kern="1200" dirty="0"/>
        </a:p>
      </dsp:txBody>
      <dsp:txXfrm>
        <a:off x="11719" y="11719"/>
        <a:ext cx="4029902" cy="376673"/>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0.38333</cdr:x>
      <cdr:y>0.00717</cdr:y>
    </cdr:from>
    <cdr:to>
      <cdr:x>0.71157</cdr:x>
      <cdr:y>0.09815</cdr:y>
    </cdr:to>
    <cdr:sp macro="" textlink="">
      <cdr:nvSpPr>
        <cdr:cNvPr id="5" name="TextBox 4"/>
        <cdr:cNvSpPr txBox="1"/>
      </cdr:nvSpPr>
      <cdr:spPr>
        <a:xfrm xmlns:a="http://schemas.openxmlformats.org/drawingml/2006/main">
          <a:off x="2368627" y="33480"/>
          <a:ext cx="2028264" cy="424873"/>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r>
            <a:rPr lang="en-US" sz="2000" dirty="0">
              <a:latin typeface="Sylfaen" panose="010A0502050306030303" pitchFamily="18" charset="0"/>
            </a:rPr>
            <a:t>Regeneration</a:t>
          </a:r>
          <a:r>
            <a:rPr lang="en-US" sz="1600" dirty="0">
              <a:latin typeface="Sylfaen" panose="010A0502050306030303" pitchFamily="18" charset="0"/>
            </a:rPr>
            <a:t> </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0B7C467-F55D-0536-01DC-8FE9E90D46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47F8512-993C-6744-EDD5-95A32E539F2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788585-956E-4C5A-BD6F-EDBADE493075}" type="datetimeFigureOut">
              <a:rPr lang="en-US" smtClean="0"/>
              <a:t>10/30/2023</a:t>
            </a:fld>
            <a:endParaRPr lang="en-US"/>
          </a:p>
        </p:txBody>
      </p:sp>
      <p:sp>
        <p:nvSpPr>
          <p:cNvPr id="4" name="Footer Placeholder 3">
            <a:extLst>
              <a:ext uri="{FF2B5EF4-FFF2-40B4-BE49-F238E27FC236}">
                <a16:creationId xmlns:a16="http://schemas.microsoft.com/office/drawing/2014/main" id="{0CF8171C-C226-D929-143A-0DB75867251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C0797CE-B7FD-4272-D851-94B23B18873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148C187-C384-4A13-A470-152C5732A4F5}" type="slidenum">
              <a:rPr lang="en-US" smtClean="0"/>
              <a:t>‹#›</a:t>
            </a:fld>
            <a:endParaRPr lang="en-US"/>
          </a:p>
        </p:txBody>
      </p:sp>
    </p:spTree>
    <p:extLst>
      <p:ext uri="{BB962C8B-B14F-4D97-AF65-F5344CB8AC3E}">
        <p14:creationId xmlns:p14="http://schemas.microsoft.com/office/powerpoint/2010/main" val="39268820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BC68EC-84BE-44BB-A5B1-CD16C5BA1ABD}" type="datetimeFigureOut">
              <a:rPr lang="en-US" smtClean="0"/>
              <a:t>10/30/2023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022DCB-784A-484F-9B0A-E01AD39BD216}"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D7B51D-C405-4227-A6E9-D34CCC4BB4E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3207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672BE1-106D-4160-B9C9-703C371475ED}" type="slidenum">
              <a:rPr lang="en-US" smtClean="0"/>
              <a:t>6</a:t>
            </a:fld>
            <a:endParaRPr lang="en-US"/>
          </a:p>
        </p:txBody>
      </p:sp>
    </p:spTree>
    <p:extLst>
      <p:ext uri="{BB962C8B-B14F-4D97-AF65-F5344CB8AC3E}">
        <p14:creationId xmlns:p14="http://schemas.microsoft.com/office/powerpoint/2010/main" val="3757436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CEC0D13-E3E9-42A9-82DD-1EE7DE640A5D}" type="slidenum">
              <a:rPr lang="en-GB" altLang="en-US" smtClean="0"/>
              <a:pPr/>
              <a:t>7</a:t>
            </a:fld>
            <a:endParaRPr lang="en-GB" altLang="en-US"/>
          </a:p>
        </p:txBody>
      </p:sp>
    </p:spTree>
    <p:extLst>
      <p:ext uri="{BB962C8B-B14F-4D97-AF65-F5344CB8AC3E}">
        <p14:creationId xmlns:p14="http://schemas.microsoft.com/office/powerpoint/2010/main" val="1529493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algn="just">
              <a:lnSpc>
                <a:spcPct val="107000"/>
              </a:lnSpc>
              <a:spcBef>
                <a:spcPts val="0"/>
              </a:spcBef>
              <a:spcAft>
                <a:spcPts val="800"/>
              </a:spcAft>
            </a:pPr>
            <a:r>
              <a:rPr lang="ka-GE" sz="1800" dirty="0">
                <a:effectLst/>
                <a:latin typeface="Sylfaen" panose="010A0502050306030303" pitchFamily="18" charset="0"/>
                <a:ea typeface="Calibri" panose="020F0502020204030204" pitchFamily="34" charset="0"/>
                <a:cs typeface="Arial" panose="020B0604020202020204" pitchFamily="34" charset="0"/>
              </a:rPr>
              <a:t>ქვეყნისთვის მნიშვნელოვან გამოწვევად რჩება საქართველოს დროებით ოკუპირებულ ტერიტორიებზე და საოკუპაციო ხაზის გასწვრივ (აფხაზეთისა და ცხინვალის რეგიონი) უსაფრთხოების კუთხით არსებული ვითარება, სადაც საველე მონაცემების ადგილზე შეგროვება შეუძლებელია. ამ პროცესში აღნიშნულ ტერიტორიებზე ტყის რესურსებზე დაკვირვებისა და მონაცემთა შეგროვების წყაროს დისტანციური ზონდირების ინტეგრაცია წარმოადგენს.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07000"/>
              </a:lnSpc>
              <a:spcBef>
                <a:spcPts val="0"/>
              </a:spcBef>
              <a:spcAft>
                <a:spcPts val="800"/>
              </a:spcAft>
            </a:pPr>
            <a:r>
              <a:rPr lang="ka-GE" sz="1800" dirty="0">
                <a:effectLst/>
                <a:latin typeface="Sylfaen" panose="010A0502050306030303" pitchFamily="18" charset="0"/>
                <a:ea typeface="Calibri" panose="020F0502020204030204" pitchFamily="34" charset="0"/>
                <a:cs typeface="Arial" panose="020B0604020202020204" pitchFamily="34" charset="0"/>
              </a:rPr>
              <a:t>ტყის ეროვნული აღრიცხვის განხორციელების საწყის ეტაპზე, სანიმუშო ფართობების (</a:t>
            </a:r>
            <a:r>
              <a:rPr lang="ka-GE" sz="1800" dirty="0" err="1">
                <a:effectLst/>
                <a:latin typeface="Sylfaen" panose="010A0502050306030303" pitchFamily="18" charset="0"/>
                <a:ea typeface="Calibri" panose="020F0502020204030204" pitchFamily="34" charset="0"/>
                <a:cs typeface="Arial" panose="020B0604020202020204" pitchFamily="34" charset="0"/>
              </a:rPr>
              <a:t>კლასტერების</a:t>
            </a:r>
            <a:r>
              <a:rPr lang="ka-GE" sz="1800" dirty="0">
                <a:effectLst/>
                <a:latin typeface="Sylfaen" panose="010A0502050306030303" pitchFamily="18" charset="0"/>
                <a:ea typeface="Calibri" panose="020F0502020204030204" pitchFamily="34" charset="0"/>
                <a:cs typeface="Arial" panose="020B0604020202020204" pitchFamily="34" charset="0"/>
              </a:rPr>
              <a:t>) წინასწარი იდენტიფიცირების შედეგად (ტყე/არა-ტყე) დადგინდა, რომ: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ka-GE" dirty="0"/>
          </a:p>
          <a:p>
            <a:pPr marL="0" marR="0" algn="just">
              <a:lnSpc>
                <a:spcPct val="107000"/>
              </a:lnSpc>
              <a:spcBef>
                <a:spcPts val="0"/>
              </a:spcBef>
              <a:spcAft>
                <a:spcPts val="800"/>
              </a:spcAft>
            </a:pPr>
            <a:r>
              <a:rPr lang="ka-GE" sz="1800" dirty="0">
                <a:solidFill>
                  <a:srgbClr val="FF0000"/>
                </a:solidFill>
                <a:effectLst/>
                <a:latin typeface="Sylfaen" panose="010A0502050306030303" pitchFamily="18" charset="0"/>
                <a:ea typeface="Calibri" panose="020F0502020204030204" pitchFamily="34" charset="0"/>
                <a:cs typeface="Arial" panose="020B0604020202020204" pitchFamily="34" charset="0"/>
              </a:rPr>
              <a:t>დისტანციური ზონდირების შედეგად დადინდა, რომ საქართველოს ტყის 680,7 ათასი ჰა. (22,6%), საიდანაც ტყით დაფარულია 642.1 ათასი ჰა. ფართობი, მოქცეულია დროებით ოკუპირებულ ტერიტორიებზე. მათ შორის: აფხაზეთის ტყის ფართობია - 507,1 ათასი ჰა., </a:t>
            </a:r>
            <a:r>
              <a:rPr lang="ka-GE" sz="1800" dirty="0" err="1">
                <a:solidFill>
                  <a:srgbClr val="FF0000"/>
                </a:solidFill>
                <a:effectLst/>
                <a:latin typeface="Sylfaen" panose="010A0502050306030303" pitchFamily="18" charset="0"/>
                <a:ea typeface="Calibri" panose="020F0502020204030204" pitchFamily="34" charset="0"/>
                <a:cs typeface="Arial" panose="020B0604020202020204" pitchFamily="34" charset="0"/>
              </a:rPr>
              <a:t>მ.შ</a:t>
            </a:r>
            <a:r>
              <a:rPr lang="ka-GE" sz="1800" dirty="0">
                <a:solidFill>
                  <a:srgbClr val="FF0000"/>
                </a:solidFill>
                <a:effectLst/>
                <a:latin typeface="Sylfaen" panose="010A0502050306030303" pitchFamily="18" charset="0"/>
                <a:ea typeface="Calibri" panose="020F0502020204030204" pitchFamily="34" charset="0"/>
                <a:cs typeface="Arial" panose="020B0604020202020204" pitchFamily="34" charset="0"/>
              </a:rPr>
              <a:t>. ტყით დაფარული - 479,9  ათასი ჰა; ცხინვალის რეგიონის (ყოფილი სამხრეთ ოსეთის ავტონომიური ოლქი)  ტყის ფართობია - 173,6 ათასი ჰა, </a:t>
            </a:r>
            <a:r>
              <a:rPr lang="ka-GE" sz="1800" dirty="0" err="1">
                <a:solidFill>
                  <a:srgbClr val="FF0000"/>
                </a:solidFill>
                <a:effectLst/>
                <a:latin typeface="Sylfaen" panose="010A0502050306030303" pitchFamily="18" charset="0"/>
                <a:ea typeface="Calibri" panose="020F0502020204030204" pitchFamily="34" charset="0"/>
                <a:cs typeface="Arial" panose="020B0604020202020204" pitchFamily="34" charset="0"/>
              </a:rPr>
              <a:t>მ.შ</a:t>
            </a:r>
            <a:r>
              <a:rPr lang="ka-GE" sz="1800" dirty="0">
                <a:solidFill>
                  <a:srgbClr val="FF0000"/>
                </a:solidFill>
                <a:effectLst/>
                <a:latin typeface="Sylfaen" panose="010A0502050306030303" pitchFamily="18" charset="0"/>
                <a:ea typeface="Calibri" panose="020F0502020204030204" pitchFamily="34" charset="0"/>
                <a:cs typeface="Arial" panose="020B0604020202020204" pitchFamily="34" charset="0"/>
              </a:rPr>
              <a:t>. ტყით დაფარული - 162,2 ათასი ჰა.</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07000"/>
              </a:lnSpc>
              <a:spcBef>
                <a:spcPts val="0"/>
              </a:spcBef>
              <a:spcAft>
                <a:spcPts val="800"/>
              </a:spcAft>
            </a:pPr>
            <a:r>
              <a:rPr lang="ka-GE" sz="1800" dirty="0">
                <a:effectLst/>
                <a:latin typeface="Sylfaen" panose="010A0502050306030303" pitchFamily="18"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ka-GE" dirty="0"/>
              <a:t>შედეგად სამინისტრომ დაიწყო მუშაობა და საქართველოს ტყის საზღვრებში შემოიყვანა აფხაზეთის ტერიტორიაზე არსებული ტყეები</a:t>
            </a:r>
            <a:endParaRPr lang="en-US" dirty="0"/>
          </a:p>
        </p:txBody>
      </p:sp>
      <p:sp>
        <p:nvSpPr>
          <p:cNvPr id="4" name="Slide Number Placeholder 3"/>
          <p:cNvSpPr>
            <a:spLocks noGrp="1"/>
          </p:cNvSpPr>
          <p:nvPr>
            <p:ph type="sldNum" sz="quarter" idx="5"/>
          </p:nvPr>
        </p:nvSpPr>
        <p:spPr/>
        <p:txBody>
          <a:bodyPr/>
          <a:lstStyle/>
          <a:p>
            <a:fld id="{8D022DCB-784A-484F-9B0A-E01AD39BD216}" type="slidenum">
              <a:rPr lang="en-US" smtClean="0"/>
              <a:t>9</a:t>
            </a:fld>
            <a:endParaRPr lang="en-US"/>
          </a:p>
        </p:txBody>
      </p:sp>
    </p:spTree>
    <p:extLst>
      <p:ext uri="{BB962C8B-B14F-4D97-AF65-F5344CB8AC3E}">
        <p14:creationId xmlns:p14="http://schemas.microsoft.com/office/powerpoint/2010/main" val="724162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a:lnSpc>
                <a:spcPct val="107000"/>
              </a:lnSpc>
              <a:spcBef>
                <a:spcPts val="0"/>
              </a:spcBef>
              <a:spcAft>
                <a:spcPts val="800"/>
              </a:spcAft>
            </a:pPr>
            <a:r>
              <a:rPr lang="en-US" sz="1800" kern="100" dirty="0">
                <a:effectLst/>
                <a:latin typeface="Sylfaen" panose="010A0502050306030303" pitchFamily="18" charset="0"/>
                <a:ea typeface="Calibri" panose="020F0502020204030204" pitchFamily="34" charset="0"/>
                <a:cs typeface="Times New Roman" panose="02020603050405020304" pitchFamily="18" charset="0"/>
              </a:rPr>
              <a:t>An important challenge for the country remains the security situation in the temporarily occupied territories of Georgia and along the occupation line (Abkhazia and Tskhinvali region), where it is impossible to collect field data. </a:t>
            </a:r>
          </a:p>
          <a:p>
            <a:pPr marL="0" marR="0">
              <a:lnSpc>
                <a:spcPct val="107000"/>
              </a:lnSpc>
              <a:spcBef>
                <a:spcPts val="0"/>
              </a:spcBef>
              <a:spcAft>
                <a:spcPts val="800"/>
              </a:spcAft>
            </a:pPr>
            <a:r>
              <a:rPr lang="en-US" sz="1800" kern="100" dirty="0">
                <a:effectLst/>
                <a:latin typeface="Sylfaen" panose="010A0502050306030303" pitchFamily="18" charset="0"/>
                <a:ea typeface="Calibri" panose="020F0502020204030204" pitchFamily="34" charset="0"/>
                <a:cs typeface="Times New Roman" panose="02020603050405020304" pitchFamily="18" charset="0"/>
              </a:rPr>
              <a:t>In advance communication with the office of the </a:t>
            </a:r>
            <a:r>
              <a:rPr lang="en-US" sz="1800" b="1" kern="100" dirty="0">
                <a:effectLst/>
                <a:latin typeface="Sylfaen" panose="010A0502050306030303" pitchFamily="18" charset="0"/>
                <a:ea typeface="Calibri" panose="020F0502020204030204" pitchFamily="34" charset="0"/>
                <a:cs typeface="Times New Roman" panose="02020603050405020304" pitchFamily="18" charset="0"/>
              </a:rPr>
              <a:t>state Security Service.</a:t>
            </a:r>
          </a:p>
          <a:p>
            <a:pPr marL="0" marR="0">
              <a:lnSpc>
                <a:spcPct val="107000"/>
              </a:lnSpc>
              <a:spcBef>
                <a:spcPts val="0"/>
              </a:spcBef>
              <a:spcAft>
                <a:spcPts val="800"/>
              </a:spcAft>
            </a:pPr>
            <a:r>
              <a:rPr lang="en-US" sz="1800" kern="100" dirty="0">
                <a:effectLst/>
                <a:latin typeface="Sylfaen" panose="010A0502050306030303" pitchFamily="18" charset="0"/>
                <a:ea typeface="Calibri" panose="020F0502020204030204" pitchFamily="34" charset="0"/>
                <a:cs typeface="Times New Roman" panose="02020603050405020304" pitchFamily="18" charset="0"/>
              </a:rPr>
              <a:t>In this process, the integration of remote sensing is a source of data collection and observation of forest resources in the mentioned areas.</a:t>
            </a:r>
          </a:p>
          <a:p>
            <a:pPr marL="0" marR="0">
              <a:lnSpc>
                <a:spcPct val="107000"/>
              </a:lnSpc>
              <a:spcBef>
                <a:spcPts val="0"/>
              </a:spcBef>
              <a:spcAft>
                <a:spcPts val="800"/>
              </a:spcAft>
            </a:pPr>
            <a:r>
              <a:rPr lang="en-US" sz="1800" kern="100" dirty="0">
                <a:effectLst/>
                <a:latin typeface="Sylfaen" panose="010A0502050306030303" pitchFamily="18" charset="0"/>
                <a:ea typeface="Calibri" panose="020F0502020204030204" pitchFamily="34" charset="0"/>
                <a:cs typeface="Times New Roman" panose="02020603050405020304" pitchFamily="18" charset="0"/>
              </a:rPr>
              <a:t>At the initial stage of implementation of the national forest inventory, preliminary identification of sample areas (clusters) (forest/non-forest) was carried out.</a:t>
            </a:r>
          </a:p>
          <a:p>
            <a:pPr algn="l"/>
            <a:r>
              <a:rPr lang="en-US" sz="1800" b="0" i="0" u="none" strike="noStrike" baseline="0" dirty="0">
                <a:latin typeface="BPGDejaVuSans"/>
              </a:rPr>
              <a:t>Since the fieldwork could not be carried out on temporarily occupied and adjacent territories for security reasons, remote sensing was used to determine the area covered by forests. It was found that 24.5% (759 200 ha) of Georgia’s total forest cover is located on temporarily </a:t>
            </a:r>
            <a:r>
              <a:rPr lang="it-IT" sz="1800" b="0" i="0" u="none" strike="noStrike" baseline="0" dirty="0">
                <a:latin typeface="BPGDejaVuSans"/>
              </a:rPr>
              <a:t>occupied territories: 547 600 ha in Abkhazia</a:t>
            </a:r>
          </a:p>
          <a:p>
            <a:pPr algn="l"/>
            <a:r>
              <a:rPr lang="it-IT" sz="1800" b="0" i="0" u="none" strike="noStrike" baseline="0" dirty="0">
                <a:latin typeface="BPGDejaVuSans"/>
              </a:rPr>
              <a:t>and 211 600 ha in Tskhinvali region.</a:t>
            </a:r>
            <a:r>
              <a:rPr lang="ka-GE" sz="1800" dirty="0">
                <a:effectLst/>
                <a:latin typeface="Sylfaen" panose="010A0502050306030303" pitchFamily="18" charset="0"/>
                <a:ea typeface="Calibri" panose="020F0502020204030204" pitchFamily="34" charset="0"/>
                <a:cs typeface="Arial" panose="020B0604020202020204" pitchFamily="34" charset="0"/>
              </a:rPr>
              <a:t> </a:t>
            </a:r>
            <a:endParaRPr lang="en-US" sz="1800" dirty="0">
              <a:effectLst/>
              <a:latin typeface="Sylfaen" panose="010A0502050306030303" pitchFamily="18" charset="0"/>
              <a:ea typeface="Calibri" panose="020F0502020204030204" pitchFamily="34" charset="0"/>
              <a:cs typeface="Arial" panose="020B0604020202020204" pitchFamily="34" charset="0"/>
            </a:endParaRPr>
          </a:p>
          <a:p>
            <a:pPr algn="l"/>
            <a:r>
              <a:rPr lang="en-US" sz="1800" b="0" i="0" u="none" strike="noStrike" baseline="0" dirty="0">
                <a:latin typeface="BPGDejaVuSans"/>
              </a:rPr>
              <a:t>Including areas adjacent to the temporarily occupied territories, 818 000 ha (26.4%) of the forest was subject to remote sensing instead of fieldwork.</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dirty="0"/>
              <a:t>As a result, the Ministry started working and brought the forests in the territory of Abkhazia to the forest borders of Georgia</a:t>
            </a:r>
          </a:p>
        </p:txBody>
      </p:sp>
      <p:sp>
        <p:nvSpPr>
          <p:cNvPr id="4" name="Slide Number Placeholder 3"/>
          <p:cNvSpPr>
            <a:spLocks noGrp="1"/>
          </p:cNvSpPr>
          <p:nvPr>
            <p:ph type="sldNum" sz="quarter" idx="5"/>
          </p:nvPr>
        </p:nvSpPr>
        <p:spPr/>
        <p:txBody>
          <a:bodyPr/>
          <a:lstStyle/>
          <a:p>
            <a:fld id="{8D022DCB-784A-484F-9B0A-E01AD39BD216}" type="slidenum">
              <a:rPr lang="en-US" smtClean="0"/>
              <a:t>10</a:t>
            </a:fld>
            <a:endParaRPr lang="en-US"/>
          </a:p>
        </p:txBody>
      </p:sp>
    </p:spTree>
    <p:extLst>
      <p:ext uri="{BB962C8B-B14F-4D97-AF65-F5344CB8AC3E}">
        <p14:creationId xmlns:p14="http://schemas.microsoft.com/office/powerpoint/2010/main" val="2639365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ka-GE" dirty="0"/>
              <a:t>შეირჩა 2 უნივერსიტეტი, აგრალური და ილიაუნი რომლებიც აღიჭურვნენ შესაბამისი ინვენტარით და მოახდინეს ნაბურღი ნიმუშების გაანალიზება </a:t>
            </a:r>
            <a:endParaRPr lang="en-US" dirty="0"/>
          </a:p>
          <a:p>
            <a:endParaRPr lang="en-US" dirty="0"/>
          </a:p>
        </p:txBody>
      </p:sp>
      <p:sp>
        <p:nvSpPr>
          <p:cNvPr id="4" name="Slide Number Placeholder 3"/>
          <p:cNvSpPr>
            <a:spLocks noGrp="1"/>
          </p:cNvSpPr>
          <p:nvPr>
            <p:ph type="sldNum" sz="quarter" idx="5"/>
          </p:nvPr>
        </p:nvSpPr>
        <p:spPr/>
        <p:txBody>
          <a:bodyPr/>
          <a:lstStyle/>
          <a:p>
            <a:fld id="{5E672BE1-106D-4160-B9C9-703C371475ED}" type="slidenum">
              <a:rPr lang="en-US" smtClean="0"/>
              <a:t>11</a:t>
            </a:fld>
            <a:endParaRPr lang="en-US"/>
          </a:p>
        </p:txBody>
      </p:sp>
    </p:spTree>
    <p:extLst>
      <p:ext uri="{BB962C8B-B14F-4D97-AF65-F5344CB8AC3E}">
        <p14:creationId xmlns:p14="http://schemas.microsoft.com/office/powerpoint/2010/main" val="4268906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550B832-49F7-4DC6-936E-AF124A57DE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360070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10ADCF48-1BBC-4637-98C2-1F52D6AA84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7040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D5E51A7C-21CA-4F39-B136-8EF5DF935A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7404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BF932E-88E7-4641-A974-1C3192523811}" type="datetimeFigureOut">
              <a:rPr lang="en-US" smtClean="0"/>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ADA957-9868-4B49-8BB5-CACDEBCE23C0}" type="slidenum">
              <a:rPr lang="en-US" smtClean="0"/>
              <a:t>‹#›</a:t>
            </a:fld>
            <a:endParaRPr lang="en-US"/>
          </a:p>
        </p:txBody>
      </p:sp>
    </p:spTree>
    <p:extLst>
      <p:ext uri="{BB962C8B-B14F-4D97-AF65-F5344CB8AC3E}">
        <p14:creationId xmlns:p14="http://schemas.microsoft.com/office/powerpoint/2010/main" val="639589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380FFF-979E-4FBD-AE45-24AD1A9F76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88956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5EA263-D5A3-42C2-9E7B-8FAF88B3E9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623688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7E36BB-8D51-4384-9517-8B98C3E657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3417C4-7C9B-4AD2-85CD-067FC94EF0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6736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1C019D7-F6A9-4D9D-BA2D-93FD488C4C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4CBCEB-99BE-4AC2-9ED1-ACE9A5B57C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6A8BF0-4EF3-4BAB-80CB-5C5C97B5AC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0D87AF-A40E-412E-BC7A-EE7906676B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4009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46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606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35257F-DB24-4197-8088-660F092EFB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A63B49-0A44-49B3-860F-FA18366BC9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48326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D77FB2-380D-4C1B-B687-BA833B9D55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4129FD9-5412-4A50-9AA6-4A8232B5A7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21346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085671E-3084-4759-B833-471FD5FDDC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74E77594-C379-49C4-813B-23AAB8148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3F671EB1-2D42-41E1-ABA8-BB66CA9FB3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2A0D7F-0331-4CDC-838D-09CA71C7F9B7}" type="datetimeFigureOut">
              <a:rPr lang="en-US" smtClean="0"/>
              <a:pPr/>
              <a:t>10/30/2023</a:t>
            </a:fld>
            <a:endParaRPr lang="en-US"/>
          </a:p>
        </p:txBody>
      </p:sp>
      <p:sp>
        <p:nvSpPr>
          <p:cNvPr id="5" name="Footer Placeholder 4">
            <a:extLst>
              <a:ext uri="{FF2B5EF4-FFF2-40B4-BE49-F238E27FC236}">
                <a16:creationId xmlns:a16="http://schemas.microsoft.com/office/drawing/2014/main" id="{32719A11-8EFC-4E24-B049-F850FBDF59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0A76347-4490-4381-8761-50DC1A4536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017C90-4D6F-4963-B3BA-4C523C763116}" type="slidenum">
              <a:rPr lang="en-US" smtClean="0"/>
              <a:pPr/>
              <a:t>‹#›</a:t>
            </a:fld>
            <a:endParaRPr lang="en-US"/>
          </a:p>
        </p:txBody>
      </p:sp>
      <p:pic>
        <p:nvPicPr>
          <p:cNvPr id="14" name="Picture 13">
            <a:extLst>
              <a:ext uri="{FF2B5EF4-FFF2-40B4-BE49-F238E27FC236}">
                <a16:creationId xmlns:a16="http://schemas.microsoft.com/office/drawing/2014/main" id="{525FE13E-1AAC-B068-05A8-84FB3189986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8793" y="85459"/>
            <a:ext cx="714973" cy="701350"/>
          </a:xfrm>
          <a:prstGeom prst="rect">
            <a:avLst/>
          </a:prstGeom>
        </p:spPr>
      </p:pic>
      <p:pic>
        <p:nvPicPr>
          <p:cNvPr id="10" name="Picture 9">
            <a:extLst>
              <a:ext uri="{FF2B5EF4-FFF2-40B4-BE49-F238E27FC236}">
                <a16:creationId xmlns:a16="http://schemas.microsoft.com/office/drawing/2014/main" id="{EFE3EBCB-3EC3-209A-4DAF-FEAC4BC1627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505320" y="0"/>
            <a:ext cx="1573267" cy="605103"/>
          </a:xfrm>
          <a:prstGeom prst="rect">
            <a:avLst/>
          </a:prstGeom>
        </p:spPr>
      </p:pic>
    </p:spTree>
    <p:extLst>
      <p:ext uri="{BB962C8B-B14F-4D97-AF65-F5344CB8AC3E}">
        <p14:creationId xmlns:p14="http://schemas.microsoft.com/office/powerpoint/2010/main" val="41075031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11.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4.png"/><Relationship Id="rId5" Type="http://schemas.microsoft.com/office/2007/relationships/hdphoto" Target="../media/hdphoto2.wdp"/><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diagramLayout" Target="../diagrams/layout2.xml"/><Relationship Id="rId7" Type="http://schemas.openxmlformats.org/officeDocument/2006/relationships/chart" Target="../charts/chart1.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chart" Target="../charts/chart3.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image" Target="../media/image60.jpeg"/></Relationships>
</file>

<file path=ppt/slides/_rels/slide1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chart" Target="../charts/chart6.xml"/><Relationship Id="rId1" Type="http://schemas.openxmlformats.org/officeDocument/2006/relationships/slideLayout" Target="../slideLayouts/slideLayout2.xml"/><Relationship Id="rId5" Type="http://schemas.openxmlformats.org/officeDocument/2006/relationships/chart" Target="../charts/chart7.xml"/><Relationship Id="rId4" Type="http://schemas.openxmlformats.org/officeDocument/2006/relationships/image" Target="../media/image6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2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26" Type="http://schemas.openxmlformats.org/officeDocument/2006/relationships/image" Target="../media/image34.png"/><Relationship Id="rId3" Type="http://schemas.openxmlformats.org/officeDocument/2006/relationships/image" Target="../media/image11.jpg"/><Relationship Id="rId21"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5" Type="http://schemas.openxmlformats.org/officeDocument/2006/relationships/image" Target="../media/image33.png"/><Relationship Id="rId2" Type="http://schemas.openxmlformats.org/officeDocument/2006/relationships/notesSlide" Target="../notesSlides/notesSlide2.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4.jpg"/><Relationship Id="rId11" Type="http://schemas.openxmlformats.org/officeDocument/2006/relationships/image" Target="../media/image19.png"/><Relationship Id="rId24" Type="http://schemas.openxmlformats.org/officeDocument/2006/relationships/image" Target="../media/image32.pn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31.png"/><Relationship Id="rId28" Type="http://schemas.openxmlformats.org/officeDocument/2006/relationships/image" Target="../media/image36.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jp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png"/><Relationship Id="rId27"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 Id="rId9"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DC8844A-A4CC-4002-A370-D70F6F97B6BE}"/>
              </a:ext>
            </a:extLst>
          </p:cNvPr>
          <p:cNvGrpSpPr/>
          <p:nvPr/>
        </p:nvGrpSpPr>
        <p:grpSpPr>
          <a:xfrm>
            <a:off x="1301943" y="881996"/>
            <a:ext cx="9433029" cy="4919464"/>
            <a:chOff x="112144" y="888523"/>
            <a:chExt cx="11909555" cy="5789952"/>
          </a:xfrm>
        </p:grpSpPr>
        <p:pic>
          <p:nvPicPr>
            <p:cNvPr id="4" name="Picture 3">
              <a:extLst>
                <a:ext uri="{FF2B5EF4-FFF2-40B4-BE49-F238E27FC236}">
                  <a16:creationId xmlns:a16="http://schemas.microsoft.com/office/drawing/2014/main" id="{FFA08168-99BE-44FC-94B5-3B5BB263D26F}"/>
                </a:ext>
              </a:extLst>
            </p:cNvPr>
            <p:cNvPicPr>
              <a:picLocks noChangeAspect="1"/>
            </p:cNvPicPr>
            <p:nvPr/>
          </p:nvPicPr>
          <p:blipFill>
            <a:blip r:embed="rId2" cstate="print"/>
            <a:stretch>
              <a:fillRect/>
            </a:stretch>
          </p:blipFill>
          <p:spPr>
            <a:xfrm>
              <a:off x="112144" y="888523"/>
              <a:ext cx="11909555" cy="5789952"/>
            </a:xfrm>
            <a:prstGeom prst="rect">
              <a:avLst/>
            </a:prstGeom>
            <a:ln>
              <a:solidFill>
                <a:srgbClr val="FFFFFF"/>
              </a:solidFill>
            </a:ln>
          </p:spPr>
        </p:pic>
        <p:sp>
          <p:nvSpPr>
            <p:cNvPr id="6" name="Rectangle 5">
              <a:extLst>
                <a:ext uri="{FF2B5EF4-FFF2-40B4-BE49-F238E27FC236}">
                  <a16:creationId xmlns:a16="http://schemas.microsoft.com/office/drawing/2014/main" id="{03C835FD-2B6B-4C65-9899-A751A9C535DB}"/>
                </a:ext>
              </a:extLst>
            </p:cNvPr>
            <p:cNvSpPr/>
            <p:nvPr/>
          </p:nvSpPr>
          <p:spPr>
            <a:xfrm>
              <a:off x="10170543" y="1362974"/>
              <a:ext cx="1483744" cy="7504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itle 1">
            <a:extLst>
              <a:ext uri="{FF2B5EF4-FFF2-40B4-BE49-F238E27FC236}">
                <a16:creationId xmlns:a16="http://schemas.microsoft.com/office/drawing/2014/main" id="{B5574226-B7E5-4009-8BFF-82E06632D7E7}"/>
              </a:ext>
            </a:extLst>
          </p:cNvPr>
          <p:cNvSpPr>
            <a:spLocks noGrp="1"/>
          </p:cNvSpPr>
          <p:nvPr>
            <p:ph type="ctrTitle" idx="4294967295"/>
          </p:nvPr>
        </p:nvSpPr>
        <p:spPr>
          <a:xfrm>
            <a:off x="2182276" y="401901"/>
            <a:ext cx="7864563" cy="523220"/>
          </a:xfrm>
        </p:spPr>
        <p:txBody>
          <a:bodyPr wrap="square">
            <a:spAutoFit/>
          </a:bodyPr>
          <a:lstStyle/>
          <a:p>
            <a:pPr>
              <a:lnSpc>
                <a:spcPct val="100000"/>
              </a:lnSpc>
              <a:spcBef>
                <a:spcPts val="600"/>
              </a:spcBef>
              <a:spcAft>
                <a:spcPts val="600"/>
              </a:spcAft>
            </a:pPr>
            <a:r>
              <a:rPr lang="en-US" sz="2800" b="1" dirty="0">
                <a:effectLst>
                  <a:outerShdw blurRad="38100" dist="38100" dir="2700000" algn="tl">
                    <a:srgbClr val="000000">
                      <a:alpha val="43137"/>
                    </a:srgbClr>
                  </a:outerShdw>
                </a:effectLst>
              </a:rPr>
              <a:t>               </a:t>
            </a:r>
            <a:r>
              <a:rPr lang="en-US" sz="2800" b="1" dirty="0">
                <a:effectLst>
                  <a:outerShdw blurRad="38100" dist="38100" dir="2700000" algn="tl">
                    <a:srgbClr val="000000">
                      <a:alpha val="43137"/>
                    </a:srgbClr>
                  </a:outerShdw>
                </a:effectLst>
                <a:latin typeface="Sylfaen" panose="010A0502050306030303" pitchFamily="18" charset="0"/>
              </a:rPr>
              <a:t>Georgian National Forest Inventory</a:t>
            </a:r>
            <a:endParaRPr lang="ka-GE" sz="3200" b="1" dirty="0">
              <a:effectLst>
                <a:outerShdw blurRad="38100" dist="38100" dir="2700000" algn="tl">
                  <a:srgbClr val="000000">
                    <a:alpha val="43137"/>
                  </a:srgbClr>
                </a:outerShdw>
              </a:effectLst>
              <a:latin typeface="Sylfaen" panose="010A0502050306030303" pitchFamily="18" charset="0"/>
            </a:endParaRPr>
          </a:p>
        </p:txBody>
      </p:sp>
      <p:sp>
        <p:nvSpPr>
          <p:cNvPr id="2" name="TextBox 1">
            <a:extLst>
              <a:ext uri="{FF2B5EF4-FFF2-40B4-BE49-F238E27FC236}">
                <a16:creationId xmlns:a16="http://schemas.microsoft.com/office/drawing/2014/main" id="{C7A8A3D9-C7AF-ACD8-4432-783C82E62AD4}"/>
              </a:ext>
            </a:extLst>
          </p:cNvPr>
          <p:cNvSpPr txBox="1"/>
          <p:nvPr/>
        </p:nvSpPr>
        <p:spPr>
          <a:xfrm>
            <a:off x="6018458" y="1056540"/>
            <a:ext cx="5926428" cy="769441"/>
          </a:xfrm>
          <a:prstGeom prst="rect">
            <a:avLst/>
          </a:prstGeom>
          <a:noFill/>
        </p:spPr>
        <p:txBody>
          <a:bodyPr wrap="square" rtlCol="0">
            <a:spAutoFit/>
          </a:bodyPr>
          <a:lstStyle/>
          <a:p>
            <a:r>
              <a:rPr lang="en-US" sz="2200" b="1" dirty="0">
                <a:effectLst>
                  <a:outerShdw blurRad="38100" dist="38100" dir="2700000" algn="tl">
                    <a:srgbClr val="000000">
                      <a:alpha val="43137"/>
                    </a:srgbClr>
                  </a:outerShdw>
                </a:effectLst>
                <a:latin typeface="Sylfaen" panose="010A0502050306030303" pitchFamily="18" charset="0"/>
                <a:ea typeface="+mj-ea"/>
                <a:cs typeface="+mj-cs"/>
              </a:rPr>
              <a:t>Experiences in implementing National Forest Inventories, considering war impacts</a:t>
            </a:r>
          </a:p>
        </p:txBody>
      </p:sp>
      <p:pic>
        <p:nvPicPr>
          <p:cNvPr id="3" name="Picture 2">
            <a:extLst>
              <a:ext uri="{FF2B5EF4-FFF2-40B4-BE49-F238E27FC236}">
                <a16:creationId xmlns:a16="http://schemas.microsoft.com/office/drawing/2014/main" id="{768A01B0-8A8B-51FE-8DB4-FB190221119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28434" y="142497"/>
            <a:ext cx="1410958" cy="782624"/>
          </a:xfrm>
          <a:prstGeom prst="rect">
            <a:avLst/>
          </a:prstGeom>
        </p:spPr>
      </p:pic>
      <p:sp>
        <p:nvSpPr>
          <p:cNvPr id="8" name="TextBox 7">
            <a:extLst>
              <a:ext uri="{FF2B5EF4-FFF2-40B4-BE49-F238E27FC236}">
                <a16:creationId xmlns:a16="http://schemas.microsoft.com/office/drawing/2014/main" id="{82008AA9-4583-B641-9D27-698FD433F87F}"/>
              </a:ext>
            </a:extLst>
          </p:cNvPr>
          <p:cNvSpPr txBox="1"/>
          <p:nvPr/>
        </p:nvSpPr>
        <p:spPr>
          <a:xfrm>
            <a:off x="336843" y="5801460"/>
            <a:ext cx="5926428" cy="584775"/>
          </a:xfrm>
          <a:prstGeom prst="rect">
            <a:avLst/>
          </a:prstGeom>
          <a:noFill/>
        </p:spPr>
        <p:txBody>
          <a:bodyPr wrap="square" rtlCol="0">
            <a:spAutoFit/>
          </a:bodyPr>
          <a:lstStyle/>
          <a:p>
            <a:r>
              <a:rPr lang="en-US" sz="1600" b="1" dirty="0">
                <a:effectLst>
                  <a:outerShdw blurRad="38100" dist="38100" dir="2700000" algn="tl">
                    <a:srgbClr val="000000">
                      <a:alpha val="43137"/>
                    </a:srgbClr>
                  </a:outerShdw>
                </a:effectLst>
                <a:latin typeface="Sylfaen" panose="010A0502050306030303" pitchFamily="18" charset="0"/>
                <a:ea typeface="+mj-ea"/>
                <a:cs typeface="+mj-cs"/>
              </a:rPr>
              <a:t>Paata Torchinava – </a:t>
            </a:r>
            <a:r>
              <a:rPr lang="en-US" sz="1600" i="1" dirty="0">
                <a:effectLst>
                  <a:outerShdw blurRad="38100" dist="38100" dir="2700000" algn="tl">
                    <a:srgbClr val="000000">
                      <a:alpha val="43137"/>
                    </a:srgbClr>
                  </a:outerShdw>
                </a:effectLst>
                <a:latin typeface="Sylfaen" panose="010A0502050306030303" pitchFamily="18" charset="0"/>
                <a:ea typeface="+mj-ea"/>
                <a:cs typeface="+mj-cs"/>
              </a:rPr>
              <a:t>Forestry Officer, Ministry of Environmental Protection and Agriculture of Georgia </a:t>
            </a:r>
          </a:p>
        </p:txBody>
      </p:sp>
      <p:sp>
        <p:nvSpPr>
          <p:cNvPr id="10" name="TextBox 9">
            <a:extLst>
              <a:ext uri="{FF2B5EF4-FFF2-40B4-BE49-F238E27FC236}">
                <a16:creationId xmlns:a16="http://schemas.microsoft.com/office/drawing/2014/main" id="{7B6544DA-3268-5B68-747A-70D5B84A8458}"/>
              </a:ext>
            </a:extLst>
          </p:cNvPr>
          <p:cNvSpPr txBox="1"/>
          <p:nvPr/>
        </p:nvSpPr>
        <p:spPr>
          <a:xfrm>
            <a:off x="5275509" y="6458073"/>
            <a:ext cx="1485899" cy="369332"/>
          </a:xfrm>
          <a:prstGeom prst="rect">
            <a:avLst/>
          </a:prstGeom>
          <a:noFill/>
        </p:spPr>
        <p:txBody>
          <a:bodyPr wrap="square">
            <a:spAutoFit/>
          </a:bodyPr>
          <a:lstStyle/>
          <a:p>
            <a:r>
              <a:rPr lang="en-US" sz="1800" b="1" dirty="0">
                <a:effectLst>
                  <a:outerShdw blurRad="38100" dist="38100" dir="2700000" algn="tl">
                    <a:srgbClr val="000000">
                      <a:alpha val="43137"/>
                    </a:srgbClr>
                  </a:outerShdw>
                </a:effectLst>
                <a:latin typeface="Sylfaen" panose="010A0502050306030303" pitchFamily="18" charset="0"/>
                <a:ea typeface="+mj-ea"/>
                <a:cs typeface="+mj-cs"/>
              </a:rPr>
              <a:t>31.10.2023</a:t>
            </a:r>
            <a:endParaRPr lang="en-US" dirty="0"/>
          </a:p>
        </p:txBody>
      </p:sp>
    </p:spTree>
    <p:extLst>
      <p:ext uri="{BB962C8B-B14F-4D97-AF65-F5344CB8AC3E}">
        <p14:creationId xmlns:p14="http://schemas.microsoft.com/office/powerpoint/2010/main" val="37890418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1CC24C-17DE-8DAA-649D-92CE047DB069}"/>
              </a:ext>
            </a:extLst>
          </p:cNvPr>
          <p:cNvSpPr txBox="1"/>
          <p:nvPr/>
        </p:nvSpPr>
        <p:spPr>
          <a:xfrm>
            <a:off x="4696179" y="179748"/>
            <a:ext cx="1774845" cy="461665"/>
          </a:xfrm>
          <a:prstGeom prst="rect">
            <a:avLst/>
          </a:prstGeom>
          <a:noFill/>
        </p:spPr>
        <p:txBody>
          <a:bodyPr wrap="none" rtlCol="0">
            <a:spAutoFit/>
          </a:bodyPr>
          <a:lstStyle/>
          <a:p>
            <a:r>
              <a:rPr lang="en-US" sz="2400" b="1" dirty="0">
                <a:effectLst>
                  <a:outerShdw blurRad="38100" dist="38100" dir="2700000" algn="tl">
                    <a:srgbClr val="000000">
                      <a:alpha val="43137"/>
                    </a:srgbClr>
                  </a:outerShdw>
                </a:effectLst>
                <a:latin typeface="Sylfaen" panose="010A0502050306030303" pitchFamily="18" charset="0"/>
              </a:rPr>
              <a:t>Field Works</a:t>
            </a:r>
          </a:p>
        </p:txBody>
      </p:sp>
      <p:sp>
        <p:nvSpPr>
          <p:cNvPr id="24" name="TextBox 23">
            <a:extLst>
              <a:ext uri="{FF2B5EF4-FFF2-40B4-BE49-F238E27FC236}">
                <a16:creationId xmlns:a16="http://schemas.microsoft.com/office/drawing/2014/main" id="{97775CFD-9FEA-B9BB-BDCC-8AB1CC73BC91}"/>
              </a:ext>
            </a:extLst>
          </p:cNvPr>
          <p:cNvSpPr txBox="1"/>
          <p:nvPr/>
        </p:nvSpPr>
        <p:spPr>
          <a:xfrm>
            <a:off x="3534832" y="377827"/>
            <a:ext cx="4634731" cy="646331"/>
          </a:xfrm>
          <a:prstGeom prst="rect">
            <a:avLst/>
          </a:prstGeom>
          <a:noFill/>
        </p:spPr>
        <p:txBody>
          <a:bodyPr wrap="square">
            <a:spAutoFit/>
          </a:bodyPr>
          <a:lstStyle/>
          <a:p>
            <a:pPr algn="l"/>
            <a:endParaRPr lang="en-US" sz="1800" b="0" i="0" u="none" strike="noStrike" baseline="0" dirty="0">
              <a:solidFill>
                <a:srgbClr val="000000"/>
              </a:solidFill>
            </a:endParaRPr>
          </a:p>
          <a:p>
            <a:r>
              <a:rPr lang="en-US" sz="1800" b="0" i="0" u="none" strike="noStrike" baseline="0" dirty="0">
                <a:solidFill>
                  <a:srgbClr val="000000"/>
                </a:solidFill>
              </a:rPr>
              <a:t> </a:t>
            </a:r>
            <a:r>
              <a:rPr lang="en-US" sz="1800" b="0" i="0" u="none" strike="noStrike" baseline="0" dirty="0">
                <a:solidFill>
                  <a:srgbClr val="000000"/>
                </a:solidFill>
                <a:latin typeface="Sylfaen" panose="010A0502050306030303" pitchFamily="18" charset="0"/>
              </a:rPr>
              <a:t>I</a:t>
            </a:r>
            <a:r>
              <a:rPr lang="en-US" dirty="0">
                <a:latin typeface="Sylfaen" panose="010A0502050306030303" pitchFamily="18" charset="0"/>
              </a:rPr>
              <a:t>naccessible forest areas (occupied territories)</a:t>
            </a:r>
            <a:endParaRPr lang="en-US" sz="1400" dirty="0">
              <a:latin typeface="Sylfaen" panose="010A0502050306030303" pitchFamily="18" charset="0"/>
            </a:endParaRPr>
          </a:p>
        </p:txBody>
      </p:sp>
      <p:sp>
        <p:nvSpPr>
          <p:cNvPr id="26" name="TextBox 25">
            <a:extLst>
              <a:ext uri="{FF2B5EF4-FFF2-40B4-BE49-F238E27FC236}">
                <a16:creationId xmlns:a16="http://schemas.microsoft.com/office/drawing/2014/main" id="{85F0B345-A7AE-737A-A4F9-5457160AA043}"/>
              </a:ext>
            </a:extLst>
          </p:cNvPr>
          <p:cNvSpPr txBox="1"/>
          <p:nvPr/>
        </p:nvSpPr>
        <p:spPr>
          <a:xfrm>
            <a:off x="102704" y="1347324"/>
            <a:ext cx="5920409" cy="830997"/>
          </a:xfrm>
          <a:prstGeom prst="rect">
            <a:avLst/>
          </a:prstGeom>
          <a:noFill/>
        </p:spPr>
        <p:txBody>
          <a:bodyPr wrap="square">
            <a:spAutoFit/>
          </a:bodyPr>
          <a:lstStyle/>
          <a:p>
            <a:pPr algn="l"/>
            <a:r>
              <a:rPr lang="en-US" sz="1600" dirty="0">
                <a:solidFill>
                  <a:srgbClr val="000000"/>
                </a:solidFill>
                <a:latin typeface="Sylfaen" panose="010A0502050306030303" pitchFamily="18" charset="0"/>
              </a:rPr>
              <a:t>1278 sample plots are located on the territory of Abkhazia AR, while along the occupation line on territory controlled by the Central Government of Georgia, there are a further 34 sample plots</a:t>
            </a:r>
          </a:p>
        </p:txBody>
      </p:sp>
      <p:pic>
        <p:nvPicPr>
          <p:cNvPr id="28" name="Picture 27">
            <a:extLst>
              <a:ext uri="{FF2B5EF4-FFF2-40B4-BE49-F238E27FC236}">
                <a16:creationId xmlns:a16="http://schemas.microsoft.com/office/drawing/2014/main" id="{BFC777B0-F464-5FA6-223B-7E18C445E3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03" y="2291621"/>
            <a:ext cx="5749494" cy="4442791"/>
          </a:xfrm>
          <a:prstGeom prst="rect">
            <a:avLst/>
          </a:prstGeom>
        </p:spPr>
      </p:pic>
      <p:pic>
        <p:nvPicPr>
          <p:cNvPr id="30" name="Picture 29">
            <a:extLst>
              <a:ext uri="{FF2B5EF4-FFF2-40B4-BE49-F238E27FC236}">
                <a16:creationId xmlns:a16="http://schemas.microsoft.com/office/drawing/2014/main" id="{422A23F2-3B80-C9D8-EE34-0BC0B53CD5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5985" y="2291621"/>
            <a:ext cx="6163311" cy="4361430"/>
          </a:xfrm>
          <a:prstGeom prst="rect">
            <a:avLst/>
          </a:prstGeom>
        </p:spPr>
      </p:pic>
      <p:sp>
        <p:nvSpPr>
          <p:cNvPr id="32" name="TextBox 31">
            <a:extLst>
              <a:ext uri="{FF2B5EF4-FFF2-40B4-BE49-F238E27FC236}">
                <a16:creationId xmlns:a16="http://schemas.microsoft.com/office/drawing/2014/main" id="{60231925-28C6-1C37-C297-B1C566104467}"/>
              </a:ext>
            </a:extLst>
          </p:cNvPr>
          <p:cNvSpPr txBox="1"/>
          <p:nvPr/>
        </p:nvSpPr>
        <p:spPr>
          <a:xfrm>
            <a:off x="6023113" y="1347325"/>
            <a:ext cx="6041861" cy="830997"/>
          </a:xfrm>
          <a:prstGeom prst="rect">
            <a:avLst/>
          </a:prstGeom>
          <a:noFill/>
        </p:spPr>
        <p:txBody>
          <a:bodyPr wrap="square">
            <a:spAutoFit/>
          </a:bodyPr>
          <a:lstStyle/>
          <a:p>
            <a:pPr algn="l"/>
            <a:r>
              <a:rPr lang="en-US" sz="1600" dirty="0">
                <a:solidFill>
                  <a:srgbClr val="000000"/>
                </a:solidFill>
                <a:latin typeface="Sylfaen" panose="010A0502050306030303" pitchFamily="18" charset="0"/>
              </a:rPr>
              <a:t>490 sample plots are located on the territory of the Tskhinvali region while along the occupation line on the territory controlled by the Central Government there are a further 39 sample plots</a:t>
            </a:r>
          </a:p>
        </p:txBody>
      </p:sp>
    </p:spTree>
    <p:extLst>
      <p:ext uri="{BB962C8B-B14F-4D97-AF65-F5344CB8AC3E}">
        <p14:creationId xmlns:p14="http://schemas.microsoft.com/office/powerpoint/2010/main" val="2092940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5EDCCFC-9AFC-763D-3501-8A95B0AEE630}"/>
              </a:ext>
            </a:extLst>
          </p:cNvPr>
          <p:cNvGrpSpPr/>
          <p:nvPr/>
        </p:nvGrpSpPr>
        <p:grpSpPr>
          <a:xfrm>
            <a:off x="384734" y="2254316"/>
            <a:ext cx="3544560" cy="2834861"/>
            <a:chOff x="1217059" y="4653996"/>
            <a:chExt cx="3544560" cy="2834861"/>
          </a:xfrm>
        </p:grpSpPr>
        <p:sp>
          <p:nvSpPr>
            <p:cNvPr id="8" name="Rectangle 7">
              <a:extLst>
                <a:ext uri="{FF2B5EF4-FFF2-40B4-BE49-F238E27FC236}">
                  <a16:creationId xmlns:a16="http://schemas.microsoft.com/office/drawing/2014/main" id="{96E54FB2-3901-0C44-C1A9-0F980F774E37}"/>
                </a:ext>
              </a:extLst>
            </p:cNvPr>
            <p:cNvSpPr/>
            <p:nvPr/>
          </p:nvSpPr>
          <p:spPr>
            <a:xfrm>
              <a:off x="1387398" y="4653996"/>
              <a:ext cx="1444626" cy="369332"/>
            </a:xfrm>
            <a:prstGeom prst="rect">
              <a:avLst/>
            </a:prstGeom>
          </p:spPr>
          <p:txBody>
            <a:bodyPr wrap="none">
              <a:spAutoFit/>
            </a:bodyPr>
            <a:lstStyle/>
            <a:p>
              <a:r>
                <a:rPr lang="en-US" sz="1800" dirty="0">
                  <a:latin typeface="Sylfaen" panose="010A0502050306030303" pitchFamily="18" charset="0"/>
                  <a:ea typeface="Calibri" panose="020F0502020204030204" pitchFamily="34" charset="0"/>
                  <a:cs typeface="Times New Roman" panose="02020603050405020304" pitchFamily="18" charset="0"/>
                </a:rPr>
                <a:t>Drill samples</a:t>
              </a:r>
            </a:p>
          </p:txBody>
        </p:sp>
        <p:pic>
          <p:nvPicPr>
            <p:cNvPr id="9" name="Picture 8">
              <a:extLst>
                <a:ext uri="{FF2B5EF4-FFF2-40B4-BE49-F238E27FC236}">
                  <a16:creationId xmlns:a16="http://schemas.microsoft.com/office/drawing/2014/main" id="{72F0DB1B-7CAF-40C9-CBB7-48222967C85E}"/>
                </a:ext>
              </a:extLst>
            </p:cNvPr>
            <p:cNvPicPr>
              <a:picLocks noChangeAspect="1"/>
            </p:cNvPicPr>
            <p:nvPr/>
          </p:nvPicPr>
          <p:blipFill>
            <a:blip r:embed="rId3"/>
            <a:stretch>
              <a:fillRect/>
            </a:stretch>
          </p:blipFill>
          <p:spPr>
            <a:xfrm>
              <a:off x="1217059" y="5125817"/>
              <a:ext cx="3544560" cy="2363040"/>
            </a:xfrm>
            <a:prstGeom prst="rect">
              <a:avLst/>
            </a:prstGeom>
          </p:spPr>
        </p:pic>
      </p:grpSp>
      <p:sp>
        <p:nvSpPr>
          <p:cNvPr id="12" name="Arrow: Right 11">
            <a:extLst>
              <a:ext uri="{FF2B5EF4-FFF2-40B4-BE49-F238E27FC236}">
                <a16:creationId xmlns:a16="http://schemas.microsoft.com/office/drawing/2014/main" id="{B83FB5FC-AC23-7053-299E-918900FBBEE7}"/>
              </a:ext>
            </a:extLst>
          </p:cNvPr>
          <p:cNvSpPr/>
          <p:nvPr/>
        </p:nvSpPr>
        <p:spPr>
          <a:xfrm>
            <a:off x="4067489" y="3710565"/>
            <a:ext cx="853440" cy="416560"/>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4D270C38-521E-FFEC-2579-44916CC34683}"/>
              </a:ext>
            </a:extLst>
          </p:cNvPr>
          <p:cNvSpPr/>
          <p:nvPr/>
        </p:nvSpPr>
        <p:spPr>
          <a:xfrm rot="20217142">
            <a:off x="7824636" y="2797393"/>
            <a:ext cx="853440" cy="416560"/>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2540416C-F339-FD02-79D6-E1ED8AC2682D}"/>
              </a:ext>
            </a:extLst>
          </p:cNvPr>
          <p:cNvSpPr/>
          <p:nvPr/>
        </p:nvSpPr>
        <p:spPr>
          <a:xfrm rot="1263110">
            <a:off x="7816624" y="4557650"/>
            <a:ext cx="853050" cy="416560"/>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E87F8357-D284-4D71-BDD8-B0DD8DB42A7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rot="10800000">
            <a:off x="5076900" y="3165058"/>
            <a:ext cx="2740955" cy="1413305"/>
          </a:xfrm>
          <a:prstGeom prst="rect">
            <a:avLst/>
          </a:prstGeom>
        </p:spPr>
      </p:pic>
      <p:sp>
        <p:nvSpPr>
          <p:cNvPr id="16" name="TextBox 15">
            <a:extLst>
              <a:ext uri="{FF2B5EF4-FFF2-40B4-BE49-F238E27FC236}">
                <a16:creationId xmlns:a16="http://schemas.microsoft.com/office/drawing/2014/main" id="{FD1A4AFE-25C8-3F1E-B853-CBE143B1D0AC}"/>
              </a:ext>
            </a:extLst>
          </p:cNvPr>
          <p:cNvSpPr txBox="1"/>
          <p:nvPr/>
        </p:nvSpPr>
        <p:spPr>
          <a:xfrm>
            <a:off x="2340132" y="225464"/>
            <a:ext cx="6067687" cy="830997"/>
          </a:xfrm>
          <a:prstGeom prst="rect">
            <a:avLst/>
          </a:prstGeom>
          <a:noFill/>
        </p:spPr>
        <p:txBody>
          <a:bodyPr wrap="none" rtlCol="0">
            <a:spAutoFit/>
          </a:bodyPr>
          <a:lstStyle/>
          <a:p>
            <a:r>
              <a:rPr lang="en-US" sz="2400" b="1" dirty="0">
                <a:solidFill>
                  <a:schemeClr val="tx1"/>
                </a:solidFill>
                <a:effectLst>
                  <a:outerShdw blurRad="38100" dist="38100" dir="2700000" algn="tl">
                    <a:srgbClr val="000000">
                      <a:alpha val="43137"/>
                    </a:srgbClr>
                  </a:outerShdw>
                </a:effectLst>
                <a:latin typeface="Sylfaen" panose="010A0502050306030303" pitchFamily="18" charset="0"/>
              </a:rPr>
              <a:t>Involvement of Scientific </a:t>
            </a:r>
            <a:r>
              <a:rPr lang="en-US" sz="2400" b="1" dirty="0">
                <a:effectLst>
                  <a:outerShdw blurRad="38100" dist="38100" dir="2700000" algn="tl">
                    <a:srgbClr val="000000">
                      <a:alpha val="43137"/>
                    </a:srgbClr>
                  </a:outerShdw>
                </a:effectLst>
                <a:latin typeface="Sylfaen" panose="010A0502050306030303" pitchFamily="18" charset="0"/>
              </a:rPr>
              <a:t>R</a:t>
            </a:r>
            <a:r>
              <a:rPr lang="en-US" sz="2400" b="1" dirty="0">
                <a:solidFill>
                  <a:schemeClr val="tx1"/>
                </a:solidFill>
                <a:effectLst>
                  <a:outerShdw blurRad="38100" dist="38100" dir="2700000" algn="tl">
                    <a:srgbClr val="000000">
                      <a:alpha val="43137"/>
                    </a:srgbClr>
                  </a:outerShdw>
                </a:effectLst>
                <a:latin typeface="Sylfaen" panose="010A0502050306030303" pitchFamily="18" charset="0"/>
              </a:rPr>
              <a:t>esearch Institutes</a:t>
            </a:r>
          </a:p>
          <a:p>
            <a:endParaRPr lang="en-US" sz="2400" b="1" dirty="0">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ECFC483F-AD26-FCF9-DC51-74AC5707E507}"/>
              </a:ext>
            </a:extLst>
          </p:cNvPr>
          <p:cNvSpPr txBox="1"/>
          <p:nvPr/>
        </p:nvSpPr>
        <p:spPr>
          <a:xfrm>
            <a:off x="445984" y="1280762"/>
            <a:ext cx="4514377" cy="646331"/>
          </a:xfrm>
          <a:prstGeom prst="rect">
            <a:avLst/>
          </a:prstGeom>
          <a:noFill/>
        </p:spPr>
        <p:txBody>
          <a:bodyPr wrap="none" rtlCol="0">
            <a:spAutoFit/>
          </a:bodyPr>
          <a:lstStyle/>
          <a:p>
            <a:pPr marL="285750" indent="-285750">
              <a:buFont typeface="Wingdings" panose="05000000000000000000" pitchFamily="2" charset="2"/>
              <a:buChar char="ü"/>
            </a:pPr>
            <a:r>
              <a:rPr lang="en-US" dirty="0">
                <a:latin typeface="Sylfaen" panose="010A0502050306030303" pitchFamily="18" charset="0"/>
              </a:rPr>
              <a:t>20 students were employed</a:t>
            </a:r>
          </a:p>
          <a:p>
            <a:pPr marL="285750" indent="-285750">
              <a:buFont typeface="Wingdings" panose="05000000000000000000" pitchFamily="2" charset="2"/>
              <a:buChar char="ü"/>
            </a:pPr>
            <a:r>
              <a:rPr lang="en-US" sz="1800" dirty="0">
                <a:latin typeface="Sylfaen" panose="010A0502050306030303" pitchFamily="18" charset="0"/>
              </a:rPr>
              <a:t>A total of 13</a:t>
            </a:r>
            <a:r>
              <a:rPr lang="ka-GE" sz="1800" dirty="0">
                <a:latin typeface="Sylfaen" panose="010A0502050306030303" pitchFamily="18" charset="0"/>
              </a:rPr>
              <a:t> </a:t>
            </a:r>
            <a:r>
              <a:rPr lang="en-US" sz="1800" dirty="0">
                <a:latin typeface="Sylfaen" panose="010A0502050306030303" pitchFamily="18" charset="0"/>
              </a:rPr>
              <a:t>356 boreholes were analyzed</a:t>
            </a:r>
          </a:p>
        </p:txBody>
      </p:sp>
      <p:grpSp>
        <p:nvGrpSpPr>
          <p:cNvPr id="18" name="Group 17">
            <a:extLst>
              <a:ext uri="{FF2B5EF4-FFF2-40B4-BE49-F238E27FC236}">
                <a16:creationId xmlns:a16="http://schemas.microsoft.com/office/drawing/2014/main" id="{5D435596-F76E-5022-F939-0C7D120C6BD4}"/>
              </a:ext>
            </a:extLst>
          </p:cNvPr>
          <p:cNvGrpSpPr/>
          <p:nvPr/>
        </p:nvGrpSpPr>
        <p:grpSpPr>
          <a:xfrm>
            <a:off x="9178993" y="4002158"/>
            <a:ext cx="1705931" cy="1995570"/>
            <a:chOff x="9621261" y="4371103"/>
            <a:chExt cx="1705931" cy="1995570"/>
          </a:xfrm>
        </p:grpSpPr>
        <p:pic>
          <p:nvPicPr>
            <p:cNvPr id="5" name="Picture 4">
              <a:extLst>
                <a:ext uri="{FF2B5EF4-FFF2-40B4-BE49-F238E27FC236}">
                  <a16:creationId xmlns:a16="http://schemas.microsoft.com/office/drawing/2014/main" id="{4B82D980-2E17-2896-CFC3-AF7A189D6E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21261" y="4371103"/>
              <a:ext cx="1684816" cy="1704214"/>
            </a:xfrm>
            <a:prstGeom prst="rect">
              <a:avLst/>
            </a:prstGeom>
          </p:spPr>
        </p:pic>
        <p:sp>
          <p:nvSpPr>
            <p:cNvPr id="6" name="TextBox 5">
              <a:extLst>
                <a:ext uri="{FF2B5EF4-FFF2-40B4-BE49-F238E27FC236}">
                  <a16:creationId xmlns:a16="http://schemas.microsoft.com/office/drawing/2014/main" id="{9A631609-4AD0-6B88-D788-946EE1990A46}"/>
                </a:ext>
              </a:extLst>
            </p:cNvPr>
            <p:cNvSpPr txBox="1"/>
            <p:nvPr/>
          </p:nvSpPr>
          <p:spPr>
            <a:xfrm>
              <a:off x="9696425" y="6058896"/>
              <a:ext cx="1630767" cy="307777"/>
            </a:xfrm>
            <a:prstGeom prst="rect">
              <a:avLst/>
            </a:prstGeom>
            <a:noFill/>
          </p:spPr>
          <p:txBody>
            <a:bodyPr wrap="none" rtlCol="0">
              <a:spAutoFit/>
            </a:bodyPr>
            <a:lstStyle/>
            <a:p>
              <a:pPr algn="ctr"/>
              <a:r>
                <a:rPr lang="en-US" sz="1400" b="1" dirty="0">
                  <a:latin typeface="Calibri" panose="020F0502020204030204" pitchFamily="34" charset="0"/>
                  <a:cs typeface="Calibri" panose="020F0502020204030204" pitchFamily="34" charset="0"/>
                </a:rPr>
                <a:t>Ilia State University</a:t>
              </a:r>
            </a:p>
          </p:txBody>
        </p:sp>
      </p:grpSp>
      <p:pic>
        <p:nvPicPr>
          <p:cNvPr id="19" name="Picture 18">
            <a:extLst>
              <a:ext uri="{FF2B5EF4-FFF2-40B4-BE49-F238E27FC236}">
                <a16:creationId xmlns:a16="http://schemas.microsoft.com/office/drawing/2014/main" id="{9D8EC579-E355-4DB6-A51B-A47741B24E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28187" y="1017592"/>
            <a:ext cx="1924319" cy="1905266"/>
          </a:xfrm>
          <a:prstGeom prst="rect">
            <a:avLst/>
          </a:prstGeom>
        </p:spPr>
      </p:pic>
      <p:sp>
        <p:nvSpPr>
          <p:cNvPr id="20" name="TextBox 19">
            <a:extLst>
              <a:ext uri="{FF2B5EF4-FFF2-40B4-BE49-F238E27FC236}">
                <a16:creationId xmlns:a16="http://schemas.microsoft.com/office/drawing/2014/main" id="{2F9999AB-4D26-4A20-B689-606EBEDBAB1A}"/>
              </a:ext>
            </a:extLst>
          </p:cNvPr>
          <p:cNvSpPr txBox="1"/>
          <p:nvPr/>
        </p:nvSpPr>
        <p:spPr>
          <a:xfrm>
            <a:off x="9322072" y="2639825"/>
            <a:ext cx="1619074" cy="584775"/>
          </a:xfrm>
          <a:prstGeom prst="rect">
            <a:avLst/>
          </a:prstGeom>
          <a:noFill/>
        </p:spPr>
        <p:txBody>
          <a:bodyPr wrap="square" rtlCol="0">
            <a:spAutoFit/>
          </a:bodyPr>
          <a:lstStyle/>
          <a:p>
            <a:pPr algn="ctr"/>
            <a:r>
              <a:rPr lang="en-US" sz="1600" dirty="0">
                <a:latin typeface="Sylfaen" panose="010A0502050306030303" pitchFamily="18" charset="0"/>
              </a:rPr>
              <a:t>Agricultural University</a:t>
            </a:r>
          </a:p>
        </p:txBody>
      </p:sp>
    </p:spTree>
    <p:extLst>
      <p:ext uri="{BB962C8B-B14F-4D97-AF65-F5344CB8AC3E}">
        <p14:creationId xmlns:p14="http://schemas.microsoft.com/office/powerpoint/2010/main" val="3972015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8BAEB6-435C-3546-3EC6-9CBC855B204F}"/>
              </a:ext>
            </a:extLst>
          </p:cNvPr>
          <p:cNvSpPr txBox="1"/>
          <p:nvPr/>
        </p:nvSpPr>
        <p:spPr>
          <a:xfrm>
            <a:off x="2993366" y="3053751"/>
            <a:ext cx="7280693" cy="523220"/>
          </a:xfrm>
          <a:prstGeom prst="rect">
            <a:avLst/>
          </a:prstGeom>
          <a:noFill/>
        </p:spPr>
        <p:txBody>
          <a:bodyPr wrap="square" rtlCol="0">
            <a:spAutoFit/>
          </a:bodyPr>
          <a:lstStyle/>
          <a:p>
            <a:r>
              <a:rPr lang="en-US" sz="2800" b="1" dirty="0">
                <a:effectLst>
                  <a:outerShdw blurRad="38100" dist="38100" dir="2700000" algn="tl">
                    <a:srgbClr val="000000">
                      <a:alpha val="43137"/>
                    </a:srgbClr>
                  </a:outerShdw>
                </a:effectLst>
                <a:latin typeface="Sylfaen" panose="010A0502050306030303" pitchFamily="18" charset="0"/>
              </a:rPr>
              <a:t>        National forest inventory results</a:t>
            </a:r>
          </a:p>
        </p:txBody>
      </p:sp>
    </p:spTree>
    <p:extLst>
      <p:ext uri="{BB962C8B-B14F-4D97-AF65-F5344CB8AC3E}">
        <p14:creationId xmlns:p14="http://schemas.microsoft.com/office/powerpoint/2010/main" val="4257911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CAD124A8-9465-CBE3-4F0C-9F55F67E69E1}"/>
              </a:ext>
            </a:extLst>
          </p:cNvPr>
          <p:cNvSpPr txBox="1"/>
          <p:nvPr/>
        </p:nvSpPr>
        <p:spPr>
          <a:xfrm>
            <a:off x="4374838" y="205969"/>
            <a:ext cx="3282886" cy="461665"/>
          </a:xfrm>
          <a:prstGeom prst="rect">
            <a:avLst/>
          </a:prstGeom>
          <a:noFill/>
        </p:spPr>
        <p:txBody>
          <a:bodyPr wrap="none" rtlCol="0">
            <a:spAutoFit/>
          </a:bodyPr>
          <a:lstStyle/>
          <a:p>
            <a:r>
              <a:rPr lang="en-US" sz="2400" b="1" dirty="0">
                <a:effectLst>
                  <a:outerShdw blurRad="38100" dist="38100" dir="2700000" algn="tl">
                    <a:srgbClr val="000000">
                      <a:alpha val="43137"/>
                    </a:srgbClr>
                  </a:outerShdw>
                </a:effectLst>
                <a:latin typeface="Sylfaen" panose="010A0502050306030303" pitchFamily="18" charset="0"/>
              </a:rPr>
              <a:t>The main types of forest</a:t>
            </a:r>
          </a:p>
        </p:txBody>
      </p:sp>
      <p:sp>
        <p:nvSpPr>
          <p:cNvPr id="2" name="TextBox 1">
            <a:extLst>
              <a:ext uri="{FF2B5EF4-FFF2-40B4-BE49-F238E27FC236}">
                <a16:creationId xmlns:a16="http://schemas.microsoft.com/office/drawing/2014/main" id="{9031C0CF-6F67-736A-FF6B-5632542E3D1A}"/>
              </a:ext>
            </a:extLst>
          </p:cNvPr>
          <p:cNvSpPr txBox="1"/>
          <p:nvPr/>
        </p:nvSpPr>
        <p:spPr>
          <a:xfrm>
            <a:off x="4040306" y="818430"/>
            <a:ext cx="5007935" cy="369332"/>
          </a:xfrm>
          <a:prstGeom prst="rect">
            <a:avLst/>
          </a:prstGeom>
          <a:solidFill>
            <a:schemeClr val="bg1"/>
          </a:solidFill>
        </p:spPr>
        <p:txBody>
          <a:bodyPr wrap="square" rtlCol="0">
            <a:spAutoFit/>
          </a:bodyPr>
          <a:lstStyle/>
          <a:p>
            <a:r>
              <a:rPr lang="en-US" dirty="0">
                <a:latin typeface="Sylfaen" panose="010A0502050306030303" pitchFamily="18" charset="0"/>
              </a:rPr>
              <a:t>Distribution of forests by tree species</a:t>
            </a:r>
          </a:p>
        </p:txBody>
      </p:sp>
      <p:pic>
        <p:nvPicPr>
          <p:cNvPr id="23" name="Picture 22">
            <a:extLst>
              <a:ext uri="{FF2B5EF4-FFF2-40B4-BE49-F238E27FC236}">
                <a16:creationId xmlns:a16="http://schemas.microsoft.com/office/drawing/2014/main" id="{7AF5F7E4-EE8F-6B50-9038-CB7F1A035C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381" y="1440682"/>
            <a:ext cx="7543800" cy="4800600"/>
          </a:xfrm>
          <a:prstGeom prst="rect">
            <a:avLst/>
          </a:prstGeom>
        </p:spPr>
      </p:pic>
    </p:spTree>
    <p:extLst>
      <p:ext uri="{BB962C8B-B14F-4D97-AF65-F5344CB8AC3E}">
        <p14:creationId xmlns:p14="http://schemas.microsoft.com/office/powerpoint/2010/main" val="131982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33CE38BD-2662-AFAB-C0B6-F58DB2ED59AA}"/>
              </a:ext>
            </a:extLst>
          </p:cNvPr>
          <p:cNvSpPr txBox="1"/>
          <p:nvPr/>
        </p:nvSpPr>
        <p:spPr>
          <a:xfrm>
            <a:off x="3312186" y="147806"/>
            <a:ext cx="5624780" cy="461665"/>
          </a:xfrm>
          <a:prstGeom prst="rect">
            <a:avLst/>
          </a:prstGeom>
          <a:noFill/>
        </p:spPr>
        <p:txBody>
          <a:bodyPr wrap="square" rtlCol="0">
            <a:spAutoFit/>
          </a:bodyPr>
          <a:lstStyle/>
          <a:p>
            <a:pPr algn="ctr"/>
            <a:r>
              <a:rPr lang="en-US" sz="2400" b="1" dirty="0">
                <a:effectLst>
                  <a:outerShdw blurRad="38100" dist="38100" dir="2700000" algn="tl">
                    <a:srgbClr val="000000">
                      <a:alpha val="43137"/>
                    </a:srgbClr>
                  </a:outerShdw>
                </a:effectLst>
                <a:latin typeface="Sylfaen" panose="010A0502050306030303" pitchFamily="18" charset="0"/>
              </a:rPr>
              <a:t>Distribution percentage of forest area</a:t>
            </a:r>
          </a:p>
        </p:txBody>
      </p:sp>
      <p:grpSp>
        <p:nvGrpSpPr>
          <p:cNvPr id="20" name="Group 19">
            <a:extLst>
              <a:ext uri="{FF2B5EF4-FFF2-40B4-BE49-F238E27FC236}">
                <a16:creationId xmlns:a16="http://schemas.microsoft.com/office/drawing/2014/main" id="{5F6104A5-0874-6211-71E7-83277143ED29}"/>
              </a:ext>
            </a:extLst>
          </p:cNvPr>
          <p:cNvGrpSpPr/>
          <p:nvPr/>
        </p:nvGrpSpPr>
        <p:grpSpPr>
          <a:xfrm>
            <a:off x="266657" y="1032112"/>
            <a:ext cx="11843213" cy="5241303"/>
            <a:chOff x="84839" y="1206631"/>
            <a:chExt cx="11843213" cy="5241303"/>
          </a:xfrm>
        </p:grpSpPr>
        <p:grpSp>
          <p:nvGrpSpPr>
            <p:cNvPr id="12" name="Group 11">
              <a:extLst>
                <a:ext uri="{FF2B5EF4-FFF2-40B4-BE49-F238E27FC236}">
                  <a16:creationId xmlns:a16="http://schemas.microsoft.com/office/drawing/2014/main" id="{7A4DD190-07BF-94F8-C5CF-5BAA63E417C7}"/>
                </a:ext>
              </a:extLst>
            </p:cNvPr>
            <p:cNvGrpSpPr/>
            <p:nvPr/>
          </p:nvGrpSpPr>
          <p:grpSpPr>
            <a:xfrm>
              <a:off x="84839" y="1206631"/>
              <a:ext cx="11843213" cy="5241303"/>
              <a:chOff x="207385" y="1112363"/>
              <a:chExt cx="11843213" cy="5241303"/>
            </a:xfrm>
          </p:grpSpPr>
          <p:grpSp>
            <p:nvGrpSpPr>
              <p:cNvPr id="3" name="Group 2">
                <a:extLst>
                  <a:ext uri="{FF2B5EF4-FFF2-40B4-BE49-F238E27FC236}">
                    <a16:creationId xmlns:a16="http://schemas.microsoft.com/office/drawing/2014/main" id="{B2AC32CA-EF1C-02F0-B649-401A31B2D034}"/>
                  </a:ext>
                </a:extLst>
              </p:cNvPr>
              <p:cNvGrpSpPr/>
              <p:nvPr/>
            </p:nvGrpSpPr>
            <p:grpSpPr>
              <a:xfrm>
                <a:off x="207385" y="1112363"/>
                <a:ext cx="8552165" cy="5241303"/>
                <a:chOff x="327887" y="1149070"/>
                <a:chExt cx="7328988" cy="4418839"/>
              </a:xfrm>
            </p:grpSpPr>
            <p:pic>
              <p:nvPicPr>
                <p:cNvPr id="8" name="Picture 7">
                  <a:extLst>
                    <a:ext uri="{FF2B5EF4-FFF2-40B4-BE49-F238E27FC236}">
                      <a16:creationId xmlns:a16="http://schemas.microsoft.com/office/drawing/2014/main" id="{E431BDC6-23DD-F1C8-5113-3581A9573BED}"/>
                    </a:ext>
                  </a:extLst>
                </p:cNvPr>
                <p:cNvPicPr>
                  <a:picLocks noChangeAspect="1"/>
                </p:cNvPicPr>
                <p:nvPr/>
              </p:nvPicPr>
              <p:blipFill rotWithShape="1">
                <a:blip r:embed="rId2">
                  <a:extLst>
                    <a:ext uri="{28A0092B-C50C-407E-A947-70E740481C1C}">
                      <a14:useLocalDpi xmlns:a14="http://schemas.microsoft.com/office/drawing/2010/main" val="0"/>
                    </a:ext>
                  </a:extLst>
                </a:blip>
                <a:srcRect l="2017" t="16755" r="2243" b="8543"/>
                <a:stretch/>
              </p:blipFill>
              <p:spPr>
                <a:xfrm>
                  <a:off x="327887" y="1149070"/>
                  <a:ext cx="7328988" cy="4418839"/>
                </a:xfrm>
                <a:prstGeom prst="rect">
                  <a:avLst/>
                </a:prstGeom>
              </p:spPr>
            </p:pic>
            <p:sp>
              <p:nvSpPr>
                <p:cNvPr id="2" name="Rectangle 1">
                  <a:extLst>
                    <a:ext uri="{FF2B5EF4-FFF2-40B4-BE49-F238E27FC236}">
                      <a16:creationId xmlns:a16="http://schemas.microsoft.com/office/drawing/2014/main" id="{1CAA3ADF-7ECB-D08F-E32F-433FC59381B5}"/>
                    </a:ext>
                  </a:extLst>
                </p:cNvPr>
                <p:cNvSpPr/>
                <p:nvPr/>
              </p:nvSpPr>
              <p:spPr>
                <a:xfrm>
                  <a:off x="5975498" y="1371600"/>
                  <a:ext cx="765544" cy="3296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EB8E75A2-4A16-5FE1-8D40-E2D57039B8BE}"/>
                  </a:ext>
                </a:extLst>
              </p:cNvPr>
              <p:cNvSpPr txBox="1"/>
              <p:nvPr/>
            </p:nvSpPr>
            <p:spPr>
              <a:xfrm>
                <a:off x="8464633" y="1305402"/>
                <a:ext cx="3571490" cy="738664"/>
              </a:xfrm>
              <a:prstGeom prst="rect">
                <a:avLst/>
              </a:prstGeom>
              <a:solidFill>
                <a:srgbClr val="9A947A">
                  <a:alpha val="98039"/>
                </a:srgbClr>
              </a:solidFill>
            </p:spPr>
            <p:txBody>
              <a:bodyPr wrap="square">
                <a:spAutoFit/>
              </a:bodyPr>
              <a:lstStyle/>
              <a:p>
                <a:pPr algn="ctr"/>
                <a:r>
                  <a:rPr lang="en-US" sz="1400" dirty="0">
                    <a:latin typeface="Sylfaen" panose="010A0502050306030303" pitchFamily="18" charset="0"/>
                  </a:rPr>
                  <a:t>wood species</a:t>
                </a:r>
              </a:p>
              <a:p>
                <a:pPr algn="ctr"/>
                <a:r>
                  <a:rPr lang="en-US" sz="1400" dirty="0">
                    <a:latin typeface="Sylfaen" panose="010A0502050306030303" pitchFamily="18" charset="0"/>
                  </a:rPr>
                  <a:t>Covered area - 3,096,700 ha</a:t>
                </a:r>
              </a:p>
              <a:p>
                <a:pPr algn="ctr"/>
                <a:r>
                  <a:rPr lang="en-US" sz="1400" dirty="0">
                    <a:latin typeface="Sylfaen" panose="010A0502050306030303" pitchFamily="18" charset="0"/>
                  </a:rPr>
                  <a:t>(of the country - 44.7%)</a:t>
                </a:r>
              </a:p>
            </p:txBody>
          </p:sp>
          <p:sp>
            <p:nvSpPr>
              <p:cNvPr id="9" name="TextBox 8">
                <a:extLst>
                  <a:ext uri="{FF2B5EF4-FFF2-40B4-BE49-F238E27FC236}">
                    <a16:creationId xmlns:a16="http://schemas.microsoft.com/office/drawing/2014/main" id="{ED03E739-D3B9-565D-4ABA-A23BE32FEE70}"/>
                  </a:ext>
                </a:extLst>
              </p:cNvPr>
              <p:cNvSpPr txBox="1"/>
              <p:nvPr/>
            </p:nvSpPr>
            <p:spPr>
              <a:xfrm>
                <a:off x="8465270" y="2052389"/>
                <a:ext cx="3558615" cy="738664"/>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1400" dirty="0">
                    <a:latin typeface="Sylfaen" panose="010A0502050306030303" pitchFamily="18" charset="0"/>
                  </a:rPr>
                  <a:t>Existing in the contour of the state forest</a:t>
                </a:r>
              </a:p>
              <a:p>
                <a:pPr algn="ctr"/>
                <a:r>
                  <a:rPr lang="en-US" sz="1400" dirty="0">
                    <a:latin typeface="Sylfaen" panose="010A0502050306030303" pitchFamily="18" charset="0"/>
                  </a:rPr>
                  <a:t> with woody plants</a:t>
                </a:r>
              </a:p>
              <a:p>
                <a:pPr algn="ctr"/>
                <a:r>
                  <a:rPr lang="en-US" sz="1400" dirty="0">
                    <a:latin typeface="Sylfaen" panose="010A0502050306030303" pitchFamily="18" charset="0"/>
                  </a:rPr>
                  <a:t>Covered area - 2,669,700 ha</a:t>
                </a:r>
              </a:p>
            </p:txBody>
          </p:sp>
          <p:sp>
            <p:nvSpPr>
              <p:cNvPr id="11" name="TextBox 10">
                <a:extLst>
                  <a:ext uri="{FF2B5EF4-FFF2-40B4-BE49-F238E27FC236}">
                    <a16:creationId xmlns:a16="http://schemas.microsoft.com/office/drawing/2014/main" id="{C23A7594-6631-25EF-0B13-7522B23336F8}"/>
                  </a:ext>
                </a:extLst>
              </p:cNvPr>
              <p:cNvSpPr txBox="1"/>
              <p:nvPr/>
            </p:nvSpPr>
            <p:spPr>
              <a:xfrm>
                <a:off x="8474694" y="2912408"/>
                <a:ext cx="3575904" cy="523220"/>
              </a:xfrm>
              <a:prstGeom prst="rect">
                <a:avLst/>
              </a:prstGeom>
              <a:solidFill>
                <a:srgbClr val="FF0000">
                  <a:alpha val="43137"/>
                </a:srgbClr>
              </a:solidFill>
            </p:spPr>
            <p:txBody>
              <a:bodyPr wrap="square">
                <a:spAutoFit/>
              </a:bodyPr>
              <a:lstStyle/>
              <a:p>
                <a:pPr algn="ctr"/>
                <a:r>
                  <a:rPr lang="en-US" sz="1400" dirty="0">
                    <a:latin typeface="Sylfaen" panose="010A0502050306030303" pitchFamily="18" charset="0"/>
                  </a:rPr>
                  <a:t>Area covered with wood species</a:t>
                </a:r>
              </a:p>
              <a:p>
                <a:pPr algn="ctr"/>
                <a:r>
                  <a:rPr lang="en-US" sz="1400" dirty="0">
                    <a:latin typeface="Sylfaen" panose="010A0502050306030303" pitchFamily="18" charset="0"/>
                  </a:rPr>
                  <a:t>(outside the state forest contour) 427,000 ha</a:t>
                </a:r>
              </a:p>
            </p:txBody>
          </p:sp>
        </p:grpSp>
        <p:sp>
          <p:nvSpPr>
            <p:cNvPr id="13" name="TextBox 12">
              <a:extLst>
                <a:ext uri="{FF2B5EF4-FFF2-40B4-BE49-F238E27FC236}">
                  <a16:creationId xmlns:a16="http://schemas.microsoft.com/office/drawing/2014/main" id="{A13CF473-3B00-F79A-CEE6-C3F7670258ED}"/>
                </a:ext>
              </a:extLst>
            </p:cNvPr>
            <p:cNvSpPr txBox="1"/>
            <p:nvPr/>
          </p:nvSpPr>
          <p:spPr>
            <a:xfrm>
              <a:off x="503358" y="5868838"/>
              <a:ext cx="6002949" cy="276999"/>
            </a:xfrm>
            <a:prstGeom prst="rect">
              <a:avLst/>
            </a:prstGeom>
            <a:solidFill>
              <a:schemeClr val="bg1"/>
            </a:solidFill>
          </p:spPr>
          <p:txBody>
            <a:bodyPr wrap="square">
              <a:spAutoFit/>
            </a:bodyPr>
            <a:lstStyle/>
            <a:p>
              <a:r>
                <a:rPr lang="en-US" sz="1200" dirty="0">
                  <a:latin typeface="Sylfaen" panose="010A0502050306030303" pitchFamily="18" charset="0"/>
                </a:rPr>
                <a:t>Area covered by woody plants outside the state forest contour</a:t>
              </a:r>
            </a:p>
          </p:txBody>
        </p:sp>
        <p:sp>
          <p:nvSpPr>
            <p:cNvPr id="19" name="TextBox 18">
              <a:extLst>
                <a:ext uri="{FF2B5EF4-FFF2-40B4-BE49-F238E27FC236}">
                  <a16:creationId xmlns:a16="http://schemas.microsoft.com/office/drawing/2014/main" id="{0FB04E88-10EC-DA4D-2CB0-35A3986CBF72}"/>
                </a:ext>
              </a:extLst>
            </p:cNvPr>
            <p:cNvSpPr txBox="1"/>
            <p:nvPr/>
          </p:nvSpPr>
          <p:spPr>
            <a:xfrm>
              <a:off x="498964" y="6115022"/>
              <a:ext cx="4917098" cy="276999"/>
            </a:xfrm>
            <a:prstGeom prst="rect">
              <a:avLst/>
            </a:prstGeom>
            <a:solidFill>
              <a:schemeClr val="bg1"/>
            </a:solidFill>
          </p:spPr>
          <p:txBody>
            <a:bodyPr wrap="square">
              <a:spAutoFit/>
            </a:bodyPr>
            <a:lstStyle/>
            <a:p>
              <a:r>
                <a:rPr lang="en-US" sz="1200" dirty="0">
                  <a:latin typeface="Sylfaen" panose="010A0502050306030303" pitchFamily="18" charset="0"/>
                </a:rPr>
                <a:t>Area covered with woody plants</a:t>
              </a:r>
            </a:p>
          </p:txBody>
        </p:sp>
      </p:grpSp>
      <p:pic>
        <p:nvPicPr>
          <p:cNvPr id="22" name="Picture 21">
            <a:extLst>
              <a:ext uri="{FF2B5EF4-FFF2-40B4-BE49-F238E27FC236}">
                <a16:creationId xmlns:a16="http://schemas.microsoft.com/office/drawing/2014/main" id="{8465235D-4C38-4934-E458-95245FF471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794" y="585101"/>
            <a:ext cx="9784080" cy="6272899"/>
          </a:xfrm>
          <a:prstGeom prst="rect">
            <a:avLst/>
          </a:prstGeom>
        </p:spPr>
      </p:pic>
    </p:spTree>
    <p:extLst>
      <p:ext uri="{BB962C8B-B14F-4D97-AF65-F5344CB8AC3E}">
        <p14:creationId xmlns:p14="http://schemas.microsoft.com/office/powerpoint/2010/main" val="1163525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DAEB6217-C1B9-151F-4BAA-0CBB49F35945}"/>
              </a:ext>
            </a:extLst>
          </p:cNvPr>
          <p:cNvGraphicFramePr/>
          <p:nvPr>
            <p:extLst>
              <p:ext uri="{D42A27DB-BD31-4B8C-83A1-F6EECF244321}">
                <p14:modId xmlns:p14="http://schemas.microsoft.com/office/powerpoint/2010/main" val="1238676132"/>
              </p:ext>
            </p:extLst>
          </p:nvPr>
        </p:nvGraphicFramePr>
        <p:xfrm>
          <a:off x="7974419" y="5926083"/>
          <a:ext cx="4061269" cy="4001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C239907B-6957-F5CD-8D0D-7D65FD80CA6C}"/>
              </a:ext>
            </a:extLst>
          </p:cNvPr>
          <p:cNvSpPr txBox="1"/>
          <p:nvPr/>
        </p:nvSpPr>
        <p:spPr>
          <a:xfrm>
            <a:off x="2661102" y="72021"/>
            <a:ext cx="6641049" cy="830997"/>
          </a:xfrm>
          <a:prstGeom prst="rect">
            <a:avLst/>
          </a:prstGeom>
          <a:noFill/>
        </p:spPr>
        <p:txBody>
          <a:bodyPr wrap="none" rtlCol="0">
            <a:spAutoFit/>
          </a:bodyPr>
          <a:lstStyle/>
          <a:p>
            <a:pPr algn="ctr"/>
            <a:r>
              <a:rPr lang="en-US" sz="2400" b="1" dirty="0">
                <a:effectLst>
                  <a:outerShdw blurRad="38100" dist="38100" dir="2700000" algn="tl">
                    <a:srgbClr val="000000">
                      <a:alpha val="43137"/>
                    </a:srgbClr>
                  </a:outerShdw>
                </a:effectLst>
                <a:latin typeface="Sylfaen" panose="010A0502050306030303" pitchFamily="18" charset="0"/>
              </a:rPr>
              <a:t>Percentage distribution of the main woody species</a:t>
            </a:r>
          </a:p>
          <a:p>
            <a:pPr algn="ctr"/>
            <a:r>
              <a:rPr lang="en-US" sz="2400" b="1" dirty="0">
                <a:effectLst>
                  <a:outerShdw blurRad="38100" dist="38100" dir="2700000" algn="tl">
                    <a:srgbClr val="000000">
                      <a:alpha val="43137"/>
                    </a:srgbClr>
                  </a:outerShdw>
                </a:effectLst>
                <a:latin typeface="Sylfaen" panose="010A0502050306030303" pitchFamily="18" charset="0"/>
              </a:rPr>
              <a:t> According to stocks and areas</a:t>
            </a:r>
          </a:p>
        </p:txBody>
      </p:sp>
      <p:graphicFrame>
        <p:nvGraphicFramePr>
          <p:cNvPr id="10" name="Table 9">
            <a:extLst>
              <a:ext uri="{FF2B5EF4-FFF2-40B4-BE49-F238E27FC236}">
                <a16:creationId xmlns:a16="http://schemas.microsoft.com/office/drawing/2014/main" id="{145D911B-2302-75A5-56E3-D49F178811F7}"/>
              </a:ext>
            </a:extLst>
          </p:cNvPr>
          <p:cNvGraphicFramePr>
            <a:graphicFrameLocks noGrp="1"/>
          </p:cNvGraphicFramePr>
          <p:nvPr>
            <p:extLst>
              <p:ext uri="{D42A27DB-BD31-4B8C-83A1-F6EECF244321}">
                <p14:modId xmlns:p14="http://schemas.microsoft.com/office/powerpoint/2010/main" val="1943786847"/>
              </p:ext>
            </p:extLst>
          </p:nvPr>
        </p:nvGraphicFramePr>
        <p:xfrm>
          <a:off x="8643668" y="1915064"/>
          <a:ext cx="2950233" cy="3348649"/>
        </p:xfrm>
        <a:graphic>
          <a:graphicData uri="http://schemas.openxmlformats.org/drawingml/2006/table">
            <a:tbl>
              <a:tblPr>
                <a:effectLst>
                  <a:outerShdw blurRad="50800" dist="38100" dir="2700000" algn="tl" rotWithShape="0">
                    <a:prstClr val="black">
                      <a:alpha val="40000"/>
                    </a:prstClr>
                  </a:outerShdw>
                </a:effectLst>
                <a:tableStyleId>{16D9F66E-5EB9-4882-86FB-DCBF35E3C3E4}</a:tableStyleId>
              </a:tblPr>
              <a:tblGrid>
                <a:gridCol w="2497347">
                  <a:extLst>
                    <a:ext uri="{9D8B030D-6E8A-4147-A177-3AD203B41FA5}">
                      <a16:colId xmlns:a16="http://schemas.microsoft.com/office/drawing/2014/main" val="3796261016"/>
                    </a:ext>
                  </a:extLst>
                </a:gridCol>
                <a:gridCol w="452886">
                  <a:extLst>
                    <a:ext uri="{9D8B030D-6E8A-4147-A177-3AD203B41FA5}">
                      <a16:colId xmlns:a16="http://schemas.microsoft.com/office/drawing/2014/main" val="4000348909"/>
                    </a:ext>
                  </a:extLst>
                </a:gridCol>
              </a:tblGrid>
              <a:tr h="890024">
                <a:tc gridSpan="2">
                  <a:txBody>
                    <a:bodyPr/>
                    <a:lstStyle/>
                    <a:p>
                      <a:pPr algn="ctr" fontAlgn="b"/>
                      <a:r>
                        <a:rPr lang="it-IT" sz="1400" b="1" u="none" strike="noStrike" dirty="0">
                          <a:effectLst/>
                          <a:latin typeface="Sylfaen" panose="010A0502050306030303" pitchFamily="18" charset="0"/>
                        </a:rPr>
                        <a:t>Average taxation data per ha</a:t>
                      </a:r>
                    </a:p>
                  </a:txBody>
                  <a:tcPr marL="0" marR="952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60000"/>
                        <a:lumOff val="40000"/>
                      </a:schemeClr>
                    </a:solidFill>
                  </a:tcPr>
                </a:tc>
                <a:tc hMerge="1">
                  <a:txBody>
                    <a:bodyPr/>
                    <a:lstStyle/>
                    <a:p>
                      <a:endParaRPr lang="en-US"/>
                    </a:p>
                  </a:txBody>
                  <a:tcPr/>
                </a:tc>
                <a:extLst>
                  <a:ext uri="{0D108BD9-81ED-4DB2-BD59-A6C34878D82A}">
                    <a16:rowId xmlns:a16="http://schemas.microsoft.com/office/drawing/2014/main" val="2359436856"/>
                  </a:ext>
                </a:extLst>
              </a:tr>
              <a:tr h="491725">
                <a:tc>
                  <a:txBody>
                    <a:bodyPr/>
                    <a:lstStyle/>
                    <a:p>
                      <a:pPr algn="ctr" fontAlgn="b"/>
                      <a:r>
                        <a:rPr lang="en-US" sz="1400" b="0" i="0" u="none" strike="noStrike" dirty="0">
                          <a:solidFill>
                            <a:srgbClr val="000000"/>
                          </a:solidFill>
                          <a:effectLst/>
                          <a:latin typeface="Sylfaen" panose="010A0502050306030303" pitchFamily="18" charset="0"/>
                        </a:rPr>
                        <a:t>Tree volume</a:t>
                      </a:r>
                      <a:endParaRPr lang="ka-GE" sz="1400" b="0" i="0" u="none" strike="noStrike" dirty="0">
                        <a:solidFill>
                          <a:srgbClr val="000000"/>
                        </a:solidFill>
                        <a:effectLst/>
                        <a:latin typeface="Sylfaen" panose="010A0502050306030303" pitchFamily="18" charset="0"/>
                      </a:endParaRPr>
                    </a:p>
                  </a:txBody>
                  <a:tcPr marL="0" marR="9525" marT="0" marB="0" anchor="ctr">
                    <a:lnT w="12700" cmpd="sng">
                      <a:noFill/>
                    </a:lnT>
                  </a:tcPr>
                </a:tc>
                <a:tc>
                  <a:txBody>
                    <a:bodyPr/>
                    <a:lstStyle/>
                    <a:p>
                      <a:pPr algn="ctr" fontAlgn="b"/>
                      <a:r>
                        <a:rPr lang="en-US" sz="1100" b="1" u="none" strike="noStrike" dirty="0">
                          <a:effectLst/>
                          <a:latin typeface="Sylfaen" panose="010A0502050306030303" pitchFamily="18" charset="0"/>
                        </a:rPr>
                        <a:t>700</a:t>
                      </a:r>
                      <a:endParaRPr lang="en-US" sz="1100" b="1" i="0" u="none" strike="noStrike" dirty="0">
                        <a:solidFill>
                          <a:srgbClr val="000000"/>
                        </a:solidFill>
                        <a:effectLst/>
                        <a:latin typeface="Sylfaen" panose="010A0502050306030303" pitchFamily="18" charset="0"/>
                      </a:endParaRPr>
                    </a:p>
                  </a:txBody>
                  <a:tcPr marL="0" marR="9525" marT="0" marB="0" anchor="ctr">
                    <a:lnT w="12700" cmpd="sng">
                      <a:noFill/>
                    </a:lnT>
                  </a:tcPr>
                </a:tc>
                <a:extLst>
                  <a:ext uri="{0D108BD9-81ED-4DB2-BD59-A6C34878D82A}">
                    <a16:rowId xmlns:a16="http://schemas.microsoft.com/office/drawing/2014/main" val="66217130"/>
                  </a:ext>
                </a:extLst>
              </a:tr>
              <a:tr h="491725">
                <a:tc>
                  <a:txBody>
                    <a:bodyPr/>
                    <a:lstStyle/>
                    <a:p>
                      <a:pPr algn="ctr" fontAlgn="b"/>
                      <a:r>
                        <a:rPr lang="en-US" sz="1400" u="none" strike="noStrike" dirty="0">
                          <a:effectLst/>
                          <a:latin typeface="Sylfaen" panose="010A0502050306030303" pitchFamily="18" charset="0"/>
                        </a:rPr>
                        <a:t>Diameter -</a:t>
                      </a:r>
                      <a:r>
                        <a:rPr lang="ka-GE" sz="1400" u="none" strike="noStrike" dirty="0">
                          <a:effectLst/>
                          <a:latin typeface="Sylfaen" panose="010A0502050306030303" pitchFamily="18" charset="0"/>
                        </a:rPr>
                        <a:t> </a:t>
                      </a:r>
                      <a:r>
                        <a:rPr lang="en-US" sz="1400" b="1" u="none" strike="noStrike" dirty="0">
                          <a:effectLst/>
                          <a:latin typeface="Sylfaen" panose="010A0502050306030303" pitchFamily="18" charset="0"/>
                        </a:rPr>
                        <a:t>DBH </a:t>
                      </a:r>
                      <a:r>
                        <a:rPr lang="en-US" sz="1400" u="none" strike="noStrike" dirty="0">
                          <a:effectLst/>
                          <a:latin typeface="Sylfaen" panose="010A0502050306030303" pitchFamily="18" charset="0"/>
                        </a:rPr>
                        <a:t>(cm</a:t>
                      </a:r>
                      <a:r>
                        <a:rPr lang="ka-GE" sz="1400" u="none" strike="noStrike" dirty="0">
                          <a:effectLst/>
                          <a:latin typeface="Sylfaen" panose="010A0502050306030303" pitchFamily="18" charset="0"/>
                        </a:rPr>
                        <a:t>)</a:t>
                      </a:r>
                      <a:endParaRPr lang="ka-GE" sz="1400" b="0" i="0" u="none" strike="noStrike" dirty="0">
                        <a:solidFill>
                          <a:srgbClr val="000000"/>
                        </a:solidFill>
                        <a:effectLst/>
                        <a:latin typeface="Sylfaen" panose="010A0502050306030303" pitchFamily="18" charset="0"/>
                      </a:endParaRPr>
                    </a:p>
                  </a:txBody>
                  <a:tcPr marL="0" marR="9525" marT="0" marB="0" anchor="ctr"/>
                </a:tc>
                <a:tc>
                  <a:txBody>
                    <a:bodyPr/>
                    <a:lstStyle/>
                    <a:p>
                      <a:pPr algn="ctr" fontAlgn="b"/>
                      <a:r>
                        <a:rPr lang="en-US" sz="1100" b="1" u="none" strike="noStrike" dirty="0">
                          <a:effectLst/>
                          <a:latin typeface="Sylfaen" panose="010A0502050306030303" pitchFamily="18" charset="0"/>
                        </a:rPr>
                        <a:t>19.9</a:t>
                      </a:r>
                      <a:endParaRPr lang="en-US" sz="1100" b="1" i="0" u="none" strike="noStrike" dirty="0">
                        <a:solidFill>
                          <a:srgbClr val="000000"/>
                        </a:solidFill>
                        <a:effectLst/>
                        <a:latin typeface="Sylfaen" panose="010A0502050306030303" pitchFamily="18" charset="0"/>
                      </a:endParaRPr>
                    </a:p>
                  </a:txBody>
                  <a:tcPr marL="0" marR="9525" marT="0" marB="0" anchor="ctr"/>
                </a:tc>
                <a:extLst>
                  <a:ext uri="{0D108BD9-81ED-4DB2-BD59-A6C34878D82A}">
                    <a16:rowId xmlns:a16="http://schemas.microsoft.com/office/drawing/2014/main" val="2533759441"/>
                  </a:ext>
                </a:extLst>
              </a:tr>
              <a:tr h="491725">
                <a:tc>
                  <a:txBody>
                    <a:bodyPr/>
                    <a:lstStyle/>
                    <a:p>
                      <a:pPr algn="ctr" fontAlgn="b"/>
                      <a:r>
                        <a:rPr lang="en-US" sz="1400" u="none" strike="noStrike" dirty="0">
                          <a:effectLst/>
                          <a:latin typeface="Sylfaen" panose="010A0502050306030303" pitchFamily="18" charset="0"/>
                        </a:rPr>
                        <a:t>height</a:t>
                      </a:r>
                      <a:r>
                        <a:rPr lang="ka-GE" sz="1400" u="none" strike="noStrike" dirty="0">
                          <a:effectLst/>
                          <a:latin typeface="Sylfaen" panose="010A0502050306030303" pitchFamily="18" charset="0"/>
                        </a:rPr>
                        <a:t> (</a:t>
                      </a:r>
                      <a:r>
                        <a:rPr lang="en-US" sz="1400" u="none" strike="noStrike" dirty="0">
                          <a:effectLst/>
                          <a:latin typeface="Sylfaen" panose="010A0502050306030303" pitchFamily="18" charset="0"/>
                        </a:rPr>
                        <a:t>m</a:t>
                      </a:r>
                      <a:r>
                        <a:rPr lang="ka-GE" sz="1400" u="none" strike="noStrike" dirty="0">
                          <a:effectLst/>
                          <a:latin typeface="Sylfaen" panose="010A0502050306030303" pitchFamily="18" charset="0"/>
                        </a:rPr>
                        <a:t>)</a:t>
                      </a:r>
                      <a:endParaRPr lang="ka-GE" sz="1400" b="0" i="0" u="none" strike="noStrike" dirty="0">
                        <a:solidFill>
                          <a:srgbClr val="000000"/>
                        </a:solidFill>
                        <a:effectLst/>
                        <a:latin typeface="Sylfaen" panose="010A0502050306030303" pitchFamily="18" charset="0"/>
                      </a:endParaRPr>
                    </a:p>
                  </a:txBody>
                  <a:tcPr marL="0" marR="9525" marT="0" marB="0" anchor="ctr"/>
                </a:tc>
                <a:tc>
                  <a:txBody>
                    <a:bodyPr/>
                    <a:lstStyle/>
                    <a:p>
                      <a:pPr algn="ctr" fontAlgn="b"/>
                      <a:r>
                        <a:rPr lang="en-US" sz="1100" b="1" u="none" strike="noStrike" dirty="0">
                          <a:effectLst/>
                          <a:latin typeface="Sylfaen" panose="010A0502050306030303" pitchFamily="18" charset="0"/>
                        </a:rPr>
                        <a:t>15.3</a:t>
                      </a:r>
                      <a:endParaRPr lang="en-US" sz="1100" b="1" i="0" u="none" strike="noStrike" dirty="0">
                        <a:solidFill>
                          <a:srgbClr val="000000"/>
                        </a:solidFill>
                        <a:effectLst/>
                        <a:latin typeface="Sylfaen" panose="010A0502050306030303" pitchFamily="18" charset="0"/>
                      </a:endParaRPr>
                    </a:p>
                  </a:txBody>
                  <a:tcPr marL="0" marR="9525" marT="0" marB="0" anchor="ctr"/>
                </a:tc>
                <a:extLst>
                  <a:ext uri="{0D108BD9-81ED-4DB2-BD59-A6C34878D82A}">
                    <a16:rowId xmlns:a16="http://schemas.microsoft.com/office/drawing/2014/main" val="2639502302"/>
                  </a:ext>
                </a:extLst>
              </a:tr>
              <a:tr h="491725">
                <a:tc>
                  <a:txBody>
                    <a:bodyPr/>
                    <a:lstStyle/>
                    <a:p>
                      <a:pPr algn="ctr" fontAlgn="b"/>
                      <a:r>
                        <a:rPr lang="en-US" sz="1400" u="none" strike="noStrike" dirty="0">
                          <a:effectLst/>
                          <a:latin typeface="Sylfaen" panose="010A0502050306030303" pitchFamily="18" charset="0"/>
                        </a:rPr>
                        <a:t>Age (year)</a:t>
                      </a:r>
                      <a:endParaRPr lang="ka-GE" sz="1400" b="0" i="0" u="none" strike="noStrike" dirty="0">
                        <a:solidFill>
                          <a:srgbClr val="000000"/>
                        </a:solidFill>
                        <a:effectLst/>
                        <a:latin typeface="Sylfaen" panose="010A0502050306030303" pitchFamily="18" charset="0"/>
                      </a:endParaRPr>
                    </a:p>
                  </a:txBody>
                  <a:tcPr marL="0" marR="9525" marT="0" marB="0" anchor="ctr"/>
                </a:tc>
                <a:tc>
                  <a:txBody>
                    <a:bodyPr/>
                    <a:lstStyle/>
                    <a:p>
                      <a:pPr algn="ctr" fontAlgn="b"/>
                      <a:r>
                        <a:rPr lang="en-US" sz="1100" b="1" u="none" strike="noStrike" dirty="0">
                          <a:effectLst/>
                          <a:latin typeface="Sylfaen" panose="010A0502050306030303" pitchFamily="18" charset="0"/>
                        </a:rPr>
                        <a:t>75</a:t>
                      </a:r>
                      <a:endParaRPr lang="en-US" sz="1100" b="1" i="0" u="none" strike="noStrike" dirty="0">
                        <a:solidFill>
                          <a:srgbClr val="000000"/>
                        </a:solidFill>
                        <a:effectLst/>
                        <a:latin typeface="Sylfaen" panose="010A0502050306030303" pitchFamily="18" charset="0"/>
                      </a:endParaRPr>
                    </a:p>
                  </a:txBody>
                  <a:tcPr marL="0" marR="9525" marT="0" marB="0" anchor="ctr"/>
                </a:tc>
                <a:extLst>
                  <a:ext uri="{0D108BD9-81ED-4DB2-BD59-A6C34878D82A}">
                    <a16:rowId xmlns:a16="http://schemas.microsoft.com/office/drawing/2014/main" val="1105477627"/>
                  </a:ext>
                </a:extLst>
              </a:tr>
              <a:tr h="491725">
                <a:tc>
                  <a:txBody>
                    <a:bodyPr/>
                    <a:lstStyle/>
                    <a:p>
                      <a:pPr algn="ctr" fontAlgn="b"/>
                      <a:r>
                        <a:rPr lang="en-US" sz="1400" b="0" i="0" u="none" strike="noStrike" dirty="0">
                          <a:solidFill>
                            <a:schemeClr val="tx1"/>
                          </a:solidFill>
                          <a:effectLst/>
                          <a:latin typeface="Sylfaen" panose="010A0502050306030303" pitchFamily="18" charset="0"/>
                        </a:rPr>
                        <a:t>Site index  (</a:t>
                      </a:r>
                      <a:r>
                        <a:rPr lang="en-US" sz="1400" b="0" i="0" u="none" strike="noStrike" dirty="0" err="1">
                          <a:solidFill>
                            <a:schemeClr val="tx1"/>
                          </a:solidFill>
                          <a:effectLst/>
                          <a:latin typeface="Sylfaen" panose="010A0502050306030303" pitchFamily="18" charset="0"/>
                        </a:rPr>
                        <a:t>Bonitet</a:t>
                      </a:r>
                      <a:r>
                        <a:rPr lang="en-US" sz="1400" b="0" i="0" u="none" strike="noStrike" dirty="0">
                          <a:solidFill>
                            <a:schemeClr val="tx1"/>
                          </a:solidFill>
                          <a:effectLst/>
                          <a:latin typeface="Sylfaen" panose="010A0502050306030303" pitchFamily="18" charset="0"/>
                        </a:rPr>
                        <a:t>)</a:t>
                      </a:r>
                      <a:endParaRPr lang="ka-GE" sz="1400" b="0" i="0" u="none" strike="noStrike" dirty="0">
                        <a:solidFill>
                          <a:schemeClr val="tx1"/>
                        </a:solidFill>
                        <a:effectLst/>
                        <a:latin typeface="Sylfaen" panose="010A0502050306030303" pitchFamily="18" charset="0"/>
                      </a:endParaRPr>
                    </a:p>
                  </a:txBody>
                  <a:tcPr marL="0" marR="9525" marT="0" marB="0" anchor="ctr"/>
                </a:tc>
                <a:tc>
                  <a:txBody>
                    <a:bodyPr/>
                    <a:lstStyle/>
                    <a:p>
                      <a:pPr algn="ctr" fontAlgn="b"/>
                      <a:r>
                        <a:rPr lang="en-US" sz="1100" b="1" u="none" strike="noStrike" dirty="0">
                          <a:effectLst/>
                          <a:latin typeface="Sylfaen" panose="010A0502050306030303" pitchFamily="18" charset="0"/>
                        </a:rPr>
                        <a:t>IV</a:t>
                      </a:r>
                      <a:endParaRPr lang="en-US" sz="1100" b="1" i="0" u="none" strike="noStrike" dirty="0">
                        <a:solidFill>
                          <a:srgbClr val="000000"/>
                        </a:solidFill>
                        <a:effectLst/>
                        <a:latin typeface="Sylfaen" panose="010A0502050306030303" pitchFamily="18" charset="0"/>
                      </a:endParaRPr>
                    </a:p>
                  </a:txBody>
                  <a:tcPr marL="0" marR="9525" marT="0" marB="0" anchor="ctr"/>
                </a:tc>
                <a:extLst>
                  <a:ext uri="{0D108BD9-81ED-4DB2-BD59-A6C34878D82A}">
                    <a16:rowId xmlns:a16="http://schemas.microsoft.com/office/drawing/2014/main" val="2585676907"/>
                  </a:ext>
                </a:extLst>
              </a:tr>
            </a:tbl>
          </a:graphicData>
        </a:graphic>
      </p:graphicFrame>
      <p:graphicFrame>
        <p:nvGraphicFramePr>
          <p:cNvPr id="2" name="Chart 1">
            <a:extLst>
              <a:ext uri="{FF2B5EF4-FFF2-40B4-BE49-F238E27FC236}">
                <a16:creationId xmlns:a16="http://schemas.microsoft.com/office/drawing/2014/main" id="{1DB36FAE-7AFB-A7C2-032F-F3BD0B2D0690}"/>
              </a:ext>
            </a:extLst>
          </p:cNvPr>
          <p:cNvGraphicFramePr>
            <a:graphicFrameLocks/>
          </p:cNvGraphicFramePr>
          <p:nvPr>
            <p:extLst>
              <p:ext uri="{D42A27DB-BD31-4B8C-83A1-F6EECF244321}">
                <p14:modId xmlns:p14="http://schemas.microsoft.com/office/powerpoint/2010/main" val="4123684950"/>
              </p:ext>
            </p:extLst>
          </p:nvPr>
        </p:nvGraphicFramePr>
        <p:xfrm>
          <a:off x="831480" y="1256305"/>
          <a:ext cx="7803910" cy="504354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 name="Chart 3">
            <a:extLst>
              <a:ext uri="{FF2B5EF4-FFF2-40B4-BE49-F238E27FC236}">
                <a16:creationId xmlns:a16="http://schemas.microsoft.com/office/drawing/2014/main" id="{91F84915-7236-36D5-F526-C23A0C097325}"/>
              </a:ext>
            </a:extLst>
          </p:cNvPr>
          <p:cNvGraphicFramePr>
            <a:graphicFrameLocks/>
          </p:cNvGraphicFramePr>
          <p:nvPr>
            <p:extLst>
              <p:ext uri="{D42A27DB-BD31-4B8C-83A1-F6EECF244321}">
                <p14:modId xmlns:p14="http://schemas.microsoft.com/office/powerpoint/2010/main" val="1146906757"/>
              </p:ext>
            </p:extLst>
          </p:nvPr>
        </p:nvGraphicFramePr>
        <p:xfrm>
          <a:off x="1144562" y="1281880"/>
          <a:ext cx="7179582" cy="5007937"/>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06A58EE5-3CEC-1334-9E4D-337EC0F85503}"/>
              </a:ext>
            </a:extLst>
          </p:cNvPr>
          <p:cNvSpPr txBox="1"/>
          <p:nvPr/>
        </p:nvSpPr>
        <p:spPr>
          <a:xfrm>
            <a:off x="435333" y="6276419"/>
            <a:ext cx="3315716" cy="400110"/>
          </a:xfrm>
          <a:prstGeom prst="rect">
            <a:avLst/>
          </a:prstGeom>
          <a:noFill/>
        </p:spPr>
        <p:txBody>
          <a:bodyPr wrap="none" rtlCol="0">
            <a:spAutoFit/>
          </a:bodyPr>
          <a:lstStyle/>
          <a:p>
            <a:r>
              <a:rPr lang="en-US" sz="2000" b="1" dirty="0">
                <a:latin typeface="Sylfaen" panose="010A0502050306030303" pitchFamily="18" charset="0"/>
              </a:rPr>
              <a:t>Total stock</a:t>
            </a:r>
            <a:r>
              <a:rPr lang="ka-GE" sz="2000" b="1" dirty="0">
                <a:latin typeface="Sylfaen" panose="010A0502050306030303" pitchFamily="18" charset="0"/>
              </a:rPr>
              <a:t> -</a:t>
            </a:r>
            <a:r>
              <a:rPr lang="en-US" sz="2000" b="1" dirty="0">
                <a:latin typeface="Sylfaen" panose="010A0502050306030303" pitchFamily="18" charset="0"/>
              </a:rPr>
              <a:t> </a:t>
            </a:r>
            <a:r>
              <a:rPr lang="ka-GE" sz="2000" b="1" dirty="0">
                <a:latin typeface="Sylfaen" panose="010A0502050306030303" pitchFamily="18" charset="0"/>
              </a:rPr>
              <a:t>528.2 </a:t>
            </a:r>
            <a:r>
              <a:rPr lang="en-US" sz="2000" b="1" dirty="0">
                <a:latin typeface="Sylfaen" panose="010A0502050306030303" pitchFamily="18" charset="0"/>
              </a:rPr>
              <a:t>Million m</a:t>
            </a:r>
            <a:r>
              <a:rPr lang="en-US" sz="2000" b="1" baseline="30000" dirty="0">
                <a:latin typeface="Sylfaen" panose="010A0502050306030303" pitchFamily="18" charset="0"/>
              </a:rPr>
              <a:t>3</a:t>
            </a:r>
          </a:p>
        </p:txBody>
      </p:sp>
    </p:spTree>
    <p:extLst>
      <p:ext uri="{BB962C8B-B14F-4D97-AF65-F5344CB8AC3E}">
        <p14:creationId xmlns:p14="http://schemas.microsoft.com/office/powerpoint/2010/main" val="19026775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FF2D5D-37EA-F0AE-69E0-E3B33D7C8F27}"/>
              </a:ext>
            </a:extLst>
          </p:cNvPr>
          <p:cNvSpPr txBox="1"/>
          <p:nvPr/>
        </p:nvSpPr>
        <p:spPr>
          <a:xfrm>
            <a:off x="5312073" y="228541"/>
            <a:ext cx="1712328" cy="461665"/>
          </a:xfrm>
          <a:prstGeom prst="rect">
            <a:avLst/>
          </a:prstGeom>
          <a:noFill/>
        </p:spPr>
        <p:txBody>
          <a:bodyPr wrap="none" rtlCol="0">
            <a:spAutoFit/>
          </a:bodyPr>
          <a:lstStyle/>
          <a:p>
            <a:r>
              <a:rPr lang="en-US" sz="2400" b="1" dirty="0">
                <a:effectLst>
                  <a:outerShdw blurRad="38100" dist="38100" dir="2700000" algn="tl">
                    <a:srgbClr val="000000">
                      <a:alpha val="43137"/>
                    </a:srgbClr>
                  </a:outerShdw>
                </a:effectLst>
                <a:latin typeface="Sylfaen" panose="010A0502050306030303" pitchFamily="18" charset="0"/>
              </a:rPr>
              <a:t>Biodiversity</a:t>
            </a:r>
          </a:p>
        </p:txBody>
      </p:sp>
      <p:graphicFrame>
        <p:nvGraphicFramePr>
          <p:cNvPr id="5" name="Chart 4">
            <a:extLst>
              <a:ext uri="{FF2B5EF4-FFF2-40B4-BE49-F238E27FC236}">
                <a16:creationId xmlns:a16="http://schemas.microsoft.com/office/drawing/2014/main" id="{8EC4E057-7455-5E3B-5ADE-2B0BAB294DF4}"/>
              </a:ext>
            </a:extLst>
          </p:cNvPr>
          <p:cNvGraphicFramePr>
            <a:graphicFrameLocks/>
          </p:cNvGraphicFramePr>
          <p:nvPr>
            <p:extLst>
              <p:ext uri="{D42A27DB-BD31-4B8C-83A1-F6EECF244321}">
                <p14:modId xmlns:p14="http://schemas.microsoft.com/office/powerpoint/2010/main" val="641146619"/>
              </p:ext>
            </p:extLst>
          </p:nvPr>
        </p:nvGraphicFramePr>
        <p:xfrm>
          <a:off x="0" y="1245584"/>
          <a:ext cx="5963177" cy="3836707"/>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a:extLst>
              <a:ext uri="{FF2B5EF4-FFF2-40B4-BE49-F238E27FC236}">
                <a16:creationId xmlns:a16="http://schemas.microsoft.com/office/drawing/2014/main" id="{352DD5D2-CEE1-F13A-A4DC-785856C56234}"/>
              </a:ext>
            </a:extLst>
          </p:cNvPr>
          <p:cNvSpPr txBox="1"/>
          <p:nvPr/>
        </p:nvSpPr>
        <p:spPr>
          <a:xfrm>
            <a:off x="584461" y="6202836"/>
            <a:ext cx="5350183" cy="369332"/>
          </a:xfrm>
          <a:prstGeom prst="rect">
            <a:avLst/>
          </a:prstGeom>
          <a:noFill/>
        </p:spPr>
        <p:txBody>
          <a:bodyPr wrap="none" rtlCol="0">
            <a:spAutoFit/>
          </a:bodyPr>
          <a:lstStyle/>
          <a:p>
            <a:pPr marL="285750" indent="-285750">
              <a:buFont typeface="Arial" panose="020B0604020202020204" pitchFamily="34" charset="0"/>
              <a:buChar char="•"/>
            </a:pPr>
            <a:r>
              <a:rPr lang="en-US" b="1" dirty="0">
                <a:latin typeface="Sylfaen" panose="010A0502050306030303" pitchFamily="18" charset="0"/>
              </a:rPr>
              <a:t>On average, 25% of trees per ha are "habitat trees"</a:t>
            </a:r>
          </a:p>
        </p:txBody>
      </p:sp>
      <p:sp>
        <p:nvSpPr>
          <p:cNvPr id="3" name="TextBox 2">
            <a:extLst>
              <a:ext uri="{FF2B5EF4-FFF2-40B4-BE49-F238E27FC236}">
                <a16:creationId xmlns:a16="http://schemas.microsoft.com/office/drawing/2014/main" id="{2899A137-920F-D7B4-46A0-391F5425F43B}"/>
              </a:ext>
            </a:extLst>
          </p:cNvPr>
          <p:cNvSpPr txBox="1"/>
          <p:nvPr/>
        </p:nvSpPr>
        <p:spPr>
          <a:xfrm>
            <a:off x="586033" y="5827336"/>
            <a:ext cx="6642909" cy="369332"/>
          </a:xfrm>
          <a:prstGeom prst="rect">
            <a:avLst/>
          </a:prstGeom>
          <a:noFill/>
        </p:spPr>
        <p:txBody>
          <a:bodyPr wrap="none" rtlCol="0">
            <a:spAutoFit/>
          </a:bodyPr>
          <a:lstStyle/>
          <a:p>
            <a:pPr marL="285750" indent="-285750">
              <a:buFont typeface="Arial" panose="020B0604020202020204" pitchFamily="34" charset="0"/>
              <a:buChar char="•"/>
            </a:pPr>
            <a:r>
              <a:rPr lang="en-US" b="1" dirty="0">
                <a:latin typeface="Sylfaen" panose="010A0502050306030303" pitchFamily="18" charset="0"/>
              </a:rPr>
              <a:t>On average, the stock of dry wood per hectare is 21 cubic meters</a:t>
            </a:r>
          </a:p>
        </p:txBody>
      </p:sp>
      <p:pic>
        <p:nvPicPr>
          <p:cNvPr id="9" name="Picture 8">
            <a:extLst>
              <a:ext uri="{FF2B5EF4-FFF2-40B4-BE49-F238E27FC236}">
                <a16:creationId xmlns:a16="http://schemas.microsoft.com/office/drawing/2014/main" id="{E43029E2-A58A-FA83-72D0-A10A49495084}"/>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0000" r="19412"/>
          <a:stretch/>
        </p:blipFill>
        <p:spPr>
          <a:xfrm>
            <a:off x="8658226" y="2190750"/>
            <a:ext cx="3352800" cy="2756023"/>
          </a:xfrm>
          <a:prstGeom prst="rect">
            <a:avLst/>
          </a:prstGeom>
        </p:spPr>
      </p:pic>
      <p:pic>
        <p:nvPicPr>
          <p:cNvPr id="12" name="Picture 11">
            <a:extLst>
              <a:ext uri="{FF2B5EF4-FFF2-40B4-BE49-F238E27FC236}">
                <a16:creationId xmlns:a16="http://schemas.microsoft.com/office/drawing/2014/main" id="{7666F5CC-DD7D-DC4A-06D1-9CA6649557C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400000">
            <a:off x="5257211" y="2265374"/>
            <a:ext cx="3820702" cy="2333625"/>
          </a:xfrm>
          <a:prstGeom prst="rect">
            <a:avLst/>
          </a:prstGeom>
        </p:spPr>
      </p:pic>
      <p:graphicFrame>
        <p:nvGraphicFramePr>
          <p:cNvPr id="13" name="Chart 12">
            <a:extLst>
              <a:ext uri="{FF2B5EF4-FFF2-40B4-BE49-F238E27FC236}">
                <a16:creationId xmlns:a16="http://schemas.microsoft.com/office/drawing/2014/main" id="{EFC8296D-72E7-1441-EE87-877D88487574}"/>
              </a:ext>
            </a:extLst>
          </p:cNvPr>
          <p:cNvGraphicFramePr>
            <a:graphicFrameLocks/>
          </p:cNvGraphicFramePr>
          <p:nvPr>
            <p:extLst>
              <p:ext uri="{D42A27DB-BD31-4B8C-83A1-F6EECF244321}">
                <p14:modId xmlns:p14="http://schemas.microsoft.com/office/powerpoint/2010/main" val="1914737417"/>
              </p:ext>
            </p:extLst>
          </p:nvPr>
        </p:nvGraphicFramePr>
        <p:xfrm>
          <a:off x="590396" y="1212774"/>
          <a:ext cx="8370095" cy="422195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718630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418C647-C6DE-5D88-EF51-E8D6FA18B347}"/>
              </a:ext>
            </a:extLst>
          </p:cNvPr>
          <p:cNvSpPr txBox="1"/>
          <p:nvPr/>
        </p:nvSpPr>
        <p:spPr>
          <a:xfrm>
            <a:off x="4781747" y="171948"/>
            <a:ext cx="2592889" cy="461665"/>
          </a:xfrm>
          <a:prstGeom prst="rect">
            <a:avLst/>
          </a:prstGeom>
          <a:noFill/>
        </p:spPr>
        <p:txBody>
          <a:bodyPr wrap="none" rtlCol="0">
            <a:spAutoFit/>
          </a:bodyPr>
          <a:lstStyle/>
          <a:p>
            <a:r>
              <a:rPr lang="en-US" sz="2400" b="1" dirty="0">
                <a:effectLst>
                  <a:outerShdw blurRad="38100" dist="38100" dir="2700000" algn="tl">
                    <a:srgbClr val="000000">
                      <a:alpha val="43137"/>
                    </a:srgbClr>
                  </a:outerShdw>
                </a:effectLst>
                <a:latin typeface="Sylfaen" panose="010A0502050306030303" pitchFamily="18" charset="0"/>
              </a:rPr>
              <a:t>Forest degradation</a:t>
            </a:r>
          </a:p>
        </p:txBody>
      </p:sp>
      <p:sp>
        <p:nvSpPr>
          <p:cNvPr id="5" name="TextBox 4">
            <a:extLst>
              <a:ext uri="{FF2B5EF4-FFF2-40B4-BE49-F238E27FC236}">
                <a16:creationId xmlns:a16="http://schemas.microsoft.com/office/drawing/2014/main" id="{4B67ACCF-BD7F-805E-530C-AD5822C891F9}"/>
              </a:ext>
            </a:extLst>
          </p:cNvPr>
          <p:cNvSpPr txBox="1"/>
          <p:nvPr/>
        </p:nvSpPr>
        <p:spPr>
          <a:xfrm>
            <a:off x="514093" y="961724"/>
            <a:ext cx="11320366" cy="584775"/>
          </a:xfrm>
          <a:prstGeom prst="rect">
            <a:avLst/>
          </a:prstGeom>
          <a:noFill/>
        </p:spPr>
        <p:txBody>
          <a:bodyPr wrap="square">
            <a:spAutoFit/>
          </a:bodyPr>
          <a:lstStyle/>
          <a:p>
            <a:pPr marL="285750" indent="-285750">
              <a:buFont typeface="Arial" panose="020B0604020202020204" pitchFamily="34" charset="0"/>
              <a:buChar char="•"/>
            </a:pPr>
            <a:r>
              <a:rPr lang="en-US" sz="1600" dirty="0">
                <a:latin typeface="Sylfaen" panose="010A0502050306030303" pitchFamily="18" charset="0"/>
              </a:rPr>
              <a:t>From the data of the national forest inventory, it is clear that a significant part of the area covered by forests - 807,178 hectares (34.5%) is degraded </a:t>
            </a:r>
          </a:p>
        </p:txBody>
      </p:sp>
      <p:sp>
        <p:nvSpPr>
          <p:cNvPr id="10" name="TextBox 9">
            <a:extLst>
              <a:ext uri="{FF2B5EF4-FFF2-40B4-BE49-F238E27FC236}">
                <a16:creationId xmlns:a16="http://schemas.microsoft.com/office/drawing/2014/main" id="{F09EBA1E-93DE-977A-94D7-E4BA0342745F}"/>
              </a:ext>
            </a:extLst>
          </p:cNvPr>
          <p:cNvSpPr txBox="1"/>
          <p:nvPr/>
        </p:nvSpPr>
        <p:spPr>
          <a:xfrm>
            <a:off x="512609" y="6159570"/>
            <a:ext cx="11450006" cy="338554"/>
          </a:xfrm>
          <a:prstGeom prst="rect">
            <a:avLst/>
          </a:prstGeom>
          <a:noFill/>
        </p:spPr>
        <p:txBody>
          <a:bodyPr wrap="square">
            <a:spAutoFit/>
          </a:bodyPr>
          <a:lstStyle/>
          <a:p>
            <a:pPr marL="285750" lvl="0" indent="-285750">
              <a:buFont typeface="Arial" panose="020B0604020202020204" pitchFamily="34" charset="0"/>
              <a:buChar char="•"/>
            </a:pPr>
            <a:r>
              <a:rPr lang="en-US" sz="1600" b="0" i="0" dirty="0">
                <a:latin typeface="Sylfaen" panose="010A0502050306030303" pitchFamily="18" charset="0"/>
              </a:rPr>
              <a:t>Soil erosion processes are frequent - soil erosion is recorded on 643,678 hectares (28.2%) of the forest area.</a:t>
            </a:r>
          </a:p>
        </p:txBody>
      </p:sp>
      <p:graphicFrame>
        <p:nvGraphicFramePr>
          <p:cNvPr id="11" name="Chart 10">
            <a:extLst>
              <a:ext uri="{FF2B5EF4-FFF2-40B4-BE49-F238E27FC236}">
                <a16:creationId xmlns:a16="http://schemas.microsoft.com/office/drawing/2014/main" id="{7B6B76F9-6570-3956-8659-C4ABFFC592BC}"/>
              </a:ext>
            </a:extLst>
          </p:cNvPr>
          <p:cNvGraphicFramePr>
            <a:graphicFrameLocks/>
          </p:cNvGraphicFramePr>
          <p:nvPr>
            <p:extLst>
              <p:ext uri="{D42A27DB-BD31-4B8C-83A1-F6EECF244321}">
                <p14:modId xmlns:p14="http://schemas.microsoft.com/office/powerpoint/2010/main" val="1083962481"/>
              </p:ext>
            </p:extLst>
          </p:nvPr>
        </p:nvGraphicFramePr>
        <p:xfrm>
          <a:off x="588738" y="1707238"/>
          <a:ext cx="11373877" cy="4284920"/>
        </p:xfrm>
        <a:graphic>
          <a:graphicData uri="http://schemas.openxmlformats.org/drawingml/2006/chart">
            <c:chart xmlns:c="http://schemas.openxmlformats.org/drawingml/2006/chart" xmlns:r="http://schemas.openxmlformats.org/officeDocument/2006/relationships" r:id="rId2"/>
          </a:graphicData>
        </a:graphic>
      </p:graphicFrame>
      <p:grpSp>
        <p:nvGrpSpPr>
          <p:cNvPr id="7" name="Group 6">
            <a:extLst>
              <a:ext uri="{FF2B5EF4-FFF2-40B4-BE49-F238E27FC236}">
                <a16:creationId xmlns:a16="http://schemas.microsoft.com/office/drawing/2014/main" id="{C2BC9C01-B9F4-49C3-AF83-646D6B58EC4A}"/>
              </a:ext>
            </a:extLst>
          </p:cNvPr>
          <p:cNvGrpSpPr/>
          <p:nvPr/>
        </p:nvGrpSpPr>
        <p:grpSpPr>
          <a:xfrm>
            <a:off x="1816243" y="1707238"/>
            <a:ext cx="5076926" cy="3793352"/>
            <a:chOff x="1816244" y="1707238"/>
            <a:chExt cx="4621779" cy="3793352"/>
          </a:xfrm>
        </p:grpSpPr>
        <p:sp>
          <p:nvSpPr>
            <p:cNvPr id="3" name="Rectangle 2">
              <a:extLst>
                <a:ext uri="{FF2B5EF4-FFF2-40B4-BE49-F238E27FC236}">
                  <a16:creationId xmlns:a16="http://schemas.microsoft.com/office/drawing/2014/main" id="{7D0500D7-13EB-497C-B9BA-3DCCD8F08858}"/>
                </a:ext>
              </a:extLst>
            </p:cNvPr>
            <p:cNvSpPr>
              <a:spLocks noChangeArrowheads="1"/>
            </p:cNvSpPr>
            <p:nvPr/>
          </p:nvSpPr>
          <p:spPr bwMode="auto">
            <a:xfrm>
              <a:off x="1818168" y="1707238"/>
              <a:ext cx="4619855" cy="6463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202124"/>
                  </a:solidFill>
                  <a:effectLst/>
                  <a:latin typeface="Sylfaen" panose="010A0502050306030303" pitchFamily="18" charset="0"/>
                  <a:cs typeface="Arial" panose="020B0604020202020204" pitchFamily="34" charset="0"/>
                </a:rPr>
                <a:t>Distribution percentage of degraded areas by category</a:t>
              </a: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8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F04830C6-810D-4247-811E-4698E1ABB56A}"/>
                </a:ext>
              </a:extLst>
            </p:cNvPr>
            <p:cNvSpPr txBox="1"/>
            <p:nvPr/>
          </p:nvSpPr>
          <p:spPr>
            <a:xfrm>
              <a:off x="1818167" y="2310213"/>
              <a:ext cx="2963579" cy="307777"/>
            </a:xfrm>
            <a:prstGeom prst="rect">
              <a:avLst/>
            </a:prstGeom>
            <a:solidFill>
              <a:schemeClr val="bg1"/>
            </a:solidFill>
          </p:spPr>
          <p:txBody>
            <a:bodyPr wrap="square" rtlCol="0">
              <a:spAutoFit/>
            </a:bodyPr>
            <a:lstStyle/>
            <a:p>
              <a:r>
                <a:rPr lang="en-US" sz="1400" b="1" dirty="0">
                  <a:solidFill>
                    <a:schemeClr val="tx1">
                      <a:lumMod val="75000"/>
                      <a:lumOff val="25000"/>
                    </a:schemeClr>
                  </a:solidFill>
                  <a:latin typeface="Sylfaen" panose="010A0502050306030303" pitchFamily="18" charset="0"/>
                </a:rPr>
                <a:t>Low density stand – 38.8%</a:t>
              </a:r>
            </a:p>
          </p:txBody>
        </p:sp>
        <p:sp>
          <p:nvSpPr>
            <p:cNvPr id="9" name="TextBox 8">
              <a:extLst>
                <a:ext uri="{FF2B5EF4-FFF2-40B4-BE49-F238E27FC236}">
                  <a16:creationId xmlns:a16="http://schemas.microsoft.com/office/drawing/2014/main" id="{F39AE62F-039F-493B-B536-D3D09A0A8881}"/>
                </a:ext>
              </a:extLst>
            </p:cNvPr>
            <p:cNvSpPr txBox="1"/>
            <p:nvPr/>
          </p:nvSpPr>
          <p:spPr>
            <a:xfrm>
              <a:off x="1818166" y="2850601"/>
              <a:ext cx="2963579" cy="626345"/>
            </a:xfrm>
            <a:prstGeom prst="rect">
              <a:avLst/>
            </a:prstGeom>
            <a:solidFill>
              <a:schemeClr val="bg1"/>
            </a:solidFill>
          </p:spPr>
          <p:txBody>
            <a:bodyPr wrap="square" rtlCol="0">
              <a:noAutofit/>
            </a:bodyPr>
            <a:lstStyle/>
            <a:p>
              <a:r>
                <a:rPr lang="en-US" sz="1400" b="1" dirty="0">
                  <a:solidFill>
                    <a:schemeClr val="tx1">
                      <a:lumMod val="75000"/>
                      <a:lumOff val="25000"/>
                    </a:schemeClr>
                  </a:solidFill>
                  <a:latin typeface="Sylfaen" panose="010A0502050306030303" pitchFamily="18" charset="0"/>
                </a:rPr>
                <a:t>Forest quality reduction by illegal cutting  – 36.1%</a:t>
              </a:r>
            </a:p>
          </p:txBody>
        </p:sp>
        <p:sp>
          <p:nvSpPr>
            <p:cNvPr id="12" name="TextBox 11">
              <a:extLst>
                <a:ext uri="{FF2B5EF4-FFF2-40B4-BE49-F238E27FC236}">
                  <a16:creationId xmlns:a16="http://schemas.microsoft.com/office/drawing/2014/main" id="{253B346F-4A11-4FA0-BDF5-601571D5EFAB}"/>
                </a:ext>
              </a:extLst>
            </p:cNvPr>
            <p:cNvSpPr txBox="1"/>
            <p:nvPr/>
          </p:nvSpPr>
          <p:spPr>
            <a:xfrm>
              <a:off x="1818166" y="3490469"/>
              <a:ext cx="2075654" cy="307777"/>
            </a:xfrm>
            <a:prstGeom prst="rect">
              <a:avLst/>
            </a:prstGeom>
            <a:solidFill>
              <a:schemeClr val="bg1"/>
            </a:solidFill>
          </p:spPr>
          <p:txBody>
            <a:bodyPr wrap="square" rtlCol="0">
              <a:spAutoFit/>
            </a:bodyPr>
            <a:lstStyle/>
            <a:p>
              <a:r>
                <a:rPr lang="en-US" sz="1400" b="1" dirty="0">
                  <a:solidFill>
                    <a:schemeClr val="tx1">
                      <a:lumMod val="75000"/>
                      <a:lumOff val="25000"/>
                    </a:schemeClr>
                  </a:solidFill>
                  <a:latin typeface="Sylfaen" panose="010A0502050306030303" pitchFamily="18" charset="0"/>
                </a:rPr>
                <a:t>Phyto and ento – 15.6%</a:t>
              </a:r>
            </a:p>
          </p:txBody>
        </p:sp>
        <p:sp>
          <p:nvSpPr>
            <p:cNvPr id="13" name="TextBox 12">
              <a:extLst>
                <a:ext uri="{FF2B5EF4-FFF2-40B4-BE49-F238E27FC236}">
                  <a16:creationId xmlns:a16="http://schemas.microsoft.com/office/drawing/2014/main" id="{009FEB7A-CD59-40EF-A53B-CFC0C4C3FCAA}"/>
                </a:ext>
              </a:extLst>
            </p:cNvPr>
            <p:cNvSpPr txBox="1"/>
            <p:nvPr/>
          </p:nvSpPr>
          <p:spPr>
            <a:xfrm>
              <a:off x="1818166" y="4024587"/>
              <a:ext cx="1377300" cy="307777"/>
            </a:xfrm>
            <a:prstGeom prst="rect">
              <a:avLst/>
            </a:prstGeom>
            <a:solidFill>
              <a:schemeClr val="bg1"/>
            </a:solidFill>
          </p:spPr>
          <p:txBody>
            <a:bodyPr wrap="none" rtlCol="0">
              <a:spAutoFit/>
            </a:bodyPr>
            <a:lstStyle/>
            <a:p>
              <a:r>
                <a:rPr lang="en-US" sz="1400" b="1" dirty="0">
                  <a:solidFill>
                    <a:schemeClr val="tx1">
                      <a:lumMod val="75000"/>
                      <a:lumOff val="25000"/>
                    </a:schemeClr>
                  </a:solidFill>
                  <a:latin typeface="Sylfaen" panose="010A0502050306030303" pitchFamily="18" charset="0"/>
                </a:rPr>
                <a:t>Grazing – 7.8%</a:t>
              </a:r>
            </a:p>
          </p:txBody>
        </p:sp>
        <p:sp>
          <p:nvSpPr>
            <p:cNvPr id="14" name="TextBox 13">
              <a:extLst>
                <a:ext uri="{FF2B5EF4-FFF2-40B4-BE49-F238E27FC236}">
                  <a16:creationId xmlns:a16="http://schemas.microsoft.com/office/drawing/2014/main" id="{003755EB-8EEC-475F-9B62-22A0D0C7F0D6}"/>
                </a:ext>
              </a:extLst>
            </p:cNvPr>
            <p:cNvSpPr txBox="1"/>
            <p:nvPr/>
          </p:nvSpPr>
          <p:spPr>
            <a:xfrm>
              <a:off x="1816244" y="4620309"/>
              <a:ext cx="2311851" cy="307777"/>
            </a:xfrm>
            <a:prstGeom prst="rect">
              <a:avLst/>
            </a:prstGeom>
            <a:solidFill>
              <a:schemeClr val="bg1"/>
            </a:solidFill>
          </p:spPr>
          <p:txBody>
            <a:bodyPr wrap="none" rtlCol="0">
              <a:spAutoFit/>
            </a:bodyPr>
            <a:lstStyle/>
            <a:p>
              <a:r>
                <a:rPr lang="en-US" sz="1400" b="1" dirty="0">
                  <a:solidFill>
                    <a:schemeClr val="tx1">
                      <a:lumMod val="75000"/>
                      <a:lumOff val="25000"/>
                    </a:schemeClr>
                  </a:solidFill>
                  <a:latin typeface="Sylfaen" panose="010A0502050306030303" pitchFamily="18" charset="0"/>
                </a:rPr>
                <a:t>Forest damaged by fire – 1%</a:t>
              </a:r>
            </a:p>
          </p:txBody>
        </p:sp>
        <p:sp>
          <p:nvSpPr>
            <p:cNvPr id="15" name="TextBox 14">
              <a:extLst>
                <a:ext uri="{FF2B5EF4-FFF2-40B4-BE49-F238E27FC236}">
                  <a16:creationId xmlns:a16="http://schemas.microsoft.com/office/drawing/2014/main" id="{D84CCB7C-2D40-46AE-A2FC-1421CB478761}"/>
                </a:ext>
              </a:extLst>
            </p:cNvPr>
            <p:cNvSpPr txBox="1"/>
            <p:nvPr/>
          </p:nvSpPr>
          <p:spPr>
            <a:xfrm>
              <a:off x="1816244" y="5192813"/>
              <a:ext cx="1188146" cy="307777"/>
            </a:xfrm>
            <a:prstGeom prst="rect">
              <a:avLst/>
            </a:prstGeom>
            <a:solidFill>
              <a:schemeClr val="bg1"/>
            </a:solidFill>
          </p:spPr>
          <p:txBody>
            <a:bodyPr wrap="none" rtlCol="0">
              <a:spAutoFit/>
            </a:bodyPr>
            <a:lstStyle/>
            <a:p>
              <a:r>
                <a:rPr lang="en-US" sz="1400" b="1" dirty="0">
                  <a:solidFill>
                    <a:schemeClr val="tx1">
                      <a:lumMod val="75000"/>
                      <a:lumOff val="25000"/>
                    </a:schemeClr>
                  </a:solidFill>
                  <a:latin typeface="Sylfaen" panose="010A0502050306030303" pitchFamily="18" charset="0"/>
                </a:rPr>
                <a:t>Other – 0.7%</a:t>
              </a:r>
            </a:p>
          </p:txBody>
        </p:sp>
      </p:grpSp>
    </p:spTree>
    <p:extLst>
      <p:ext uri="{BB962C8B-B14F-4D97-AF65-F5344CB8AC3E}">
        <p14:creationId xmlns:p14="http://schemas.microsoft.com/office/powerpoint/2010/main" val="2173810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FF2D5D-37EA-F0AE-69E0-E3B33D7C8F27}"/>
              </a:ext>
            </a:extLst>
          </p:cNvPr>
          <p:cNvSpPr txBox="1"/>
          <p:nvPr/>
        </p:nvSpPr>
        <p:spPr>
          <a:xfrm>
            <a:off x="3669219" y="375537"/>
            <a:ext cx="3953326" cy="461665"/>
          </a:xfrm>
          <a:prstGeom prst="rect">
            <a:avLst/>
          </a:prstGeom>
          <a:noFill/>
        </p:spPr>
        <p:txBody>
          <a:bodyPr wrap="none" rtlCol="0">
            <a:spAutoFit/>
          </a:bodyPr>
          <a:lstStyle/>
          <a:p>
            <a:r>
              <a:rPr lang="en-US" sz="2400" b="1" dirty="0">
                <a:effectLst>
                  <a:outerShdw blurRad="38100" dist="38100" dir="2700000" algn="tl">
                    <a:srgbClr val="000000">
                      <a:alpha val="43137"/>
                    </a:srgbClr>
                  </a:outerShdw>
                </a:effectLst>
                <a:latin typeface="Sylfaen" panose="010A0502050306030303" pitchFamily="18" charset="0"/>
              </a:rPr>
              <a:t>Forest Regeneration Potential</a:t>
            </a:r>
          </a:p>
        </p:txBody>
      </p:sp>
      <p:graphicFrame>
        <p:nvGraphicFramePr>
          <p:cNvPr id="7" name="Chart 6">
            <a:extLst>
              <a:ext uri="{FF2B5EF4-FFF2-40B4-BE49-F238E27FC236}">
                <a16:creationId xmlns:a16="http://schemas.microsoft.com/office/drawing/2014/main" id="{812B281E-311E-B834-9C00-9549D4E1BFFE}"/>
              </a:ext>
            </a:extLst>
          </p:cNvPr>
          <p:cNvGraphicFramePr>
            <a:graphicFrameLocks/>
          </p:cNvGraphicFramePr>
          <p:nvPr/>
        </p:nvGraphicFramePr>
        <p:xfrm>
          <a:off x="2842243" y="6452524"/>
          <a:ext cx="5479037" cy="451485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C89AB911-E45D-F992-3A60-0EB66F722A2E}"/>
              </a:ext>
            </a:extLst>
          </p:cNvPr>
          <p:cNvSpPr txBox="1"/>
          <p:nvPr/>
        </p:nvSpPr>
        <p:spPr>
          <a:xfrm>
            <a:off x="8022211" y="1861242"/>
            <a:ext cx="3638746" cy="584775"/>
          </a:xfrm>
          <a:prstGeom prst="rect">
            <a:avLst/>
          </a:prstGeom>
          <a:noFill/>
        </p:spPr>
        <p:txBody>
          <a:bodyPr wrap="square">
            <a:spAutoFit/>
          </a:bodyPr>
          <a:lstStyle/>
          <a:p>
            <a:pPr algn="ctr"/>
            <a:r>
              <a:rPr lang="en-US" sz="1600" dirty="0">
                <a:latin typeface="Sylfaen" panose="010A0502050306030303" pitchFamily="18" charset="0"/>
              </a:rPr>
              <a:t>Current wood growth is 6 cubic meters on 1 ha</a:t>
            </a:r>
          </a:p>
        </p:txBody>
      </p:sp>
      <p:pic>
        <p:nvPicPr>
          <p:cNvPr id="9" name="Picture 8">
            <a:extLst>
              <a:ext uri="{FF2B5EF4-FFF2-40B4-BE49-F238E27FC236}">
                <a16:creationId xmlns:a16="http://schemas.microsoft.com/office/drawing/2014/main" id="{5644735A-0428-D4BB-F4EA-D264E9957A6B}"/>
              </a:ext>
            </a:extLst>
          </p:cNvPr>
          <p:cNvPicPr>
            <a:picLocks noChangeAspect="1"/>
          </p:cNvPicPr>
          <p:nvPr/>
        </p:nvPicPr>
        <p:blipFill rotWithShape="1">
          <a:blip r:embed="rId3">
            <a:extLst>
              <a:ext uri="{28A0092B-C50C-407E-A947-70E740481C1C}">
                <a14:useLocalDpi xmlns:a14="http://schemas.microsoft.com/office/drawing/2010/main" val="0"/>
              </a:ext>
            </a:extLst>
          </a:blip>
          <a:srcRect l="12919" r="15347"/>
          <a:stretch/>
        </p:blipFill>
        <p:spPr>
          <a:xfrm>
            <a:off x="7603742" y="2613830"/>
            <a:ext cx="4318184" cy="2187065"/>
          </a:xfrm>
          <a:prstGeom prst="rect">
            <a:avLst/>
          </a:prstGeom>
        </p:spPr>
      </p:pic>
      <p:pic>
        <p:nvPicPr>
          <p:cNvPr id="10" name="Picture 9">
            <a:extLst>
              <a:ext uri="{FF2B5EF4-FFF2-40B4-BE49-F238E27FC236}">
                <a16:creationId xmlns:a16="http://schemas.microsoft.com/office/drawing/2014/main" id="{7D795DA1-3407-D59E-6AD8-A3929D8DC18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74549" y="1714499"/>
            <a:ext cx="2368626" cy="4188726"/>
          </a:xfrm>
          <a:prstGeom prst="rect">
            <a:avLst/>
          </a:prstGeom>
        </p:spPr>
      </p:pic>
      <p:graphicFrame>
        <p:nvGraphicFramePr>
          <p:cNvPr id="8" name="Chart 7"/>
          <p:cNvGraphicFramePr/>
          <p:nvPr>
            <p:extLst>
              <p:ext uri="{D42A27DB-BD31-4B8C-83A1-F6EECF244321}">
                <p14:modId xmlns:p14="http://schemas.microsoft.com/office/powerpoint/2010/main" val="3406722640"/>
              </p:ext>
            </p:extLst>
          </p:nvPr>
        </p:nvGraphicFramePr>
        <p:xfrm>
          <a:off x="2172677" y="1498727"/>
          <a:ext cx="6179127" cy="466975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6310956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17C5593-4D69-8D94-DD35-77380FD96CE9}"/>
              </a:ext>
            </a:extLst>
          </p:cNvPr>
          <p:cNvSpPr txBox="1"/>
          <p:nvPr/>
        </p:nvSpPr>
        <p:spPr>
          <a:xfrm>
            <a:off x="2085772" y="2844225"/>
            <a:ext cx="8020455" cy="584775"/>
          </a:xfrm>
          <a:prstGeom prst="rect">
            <a:avLst/>
          </a:prstGeom>
          <a:noFill/>
        </p:spPr>
        <p:txBody>
          <a:bodyPr wrap="square" rtlCol="0">
            <a:spAutoFit/>
          </a:bodyPr>
          <a:lstStyle/>
          <a:p>
            <a:pPr algn="ctr"/>
            <a:r>
              <a:rPr lang="en-US" sz="3200" b="1" dirty="0">
                <a:effectLst>
                  <a:outerShdw blurRad="38100" dist="38100" dir="2700000" algn="tl">
                    <a:srgbClr val="000000">
                      <a:alpha val="43137"/>
                    </a:srgbClr>
                  </a:outerShdw>
                </a:effectLst>
              </a:rPr>
              <a:t>Major Future Perspectives </a:t>
            </a:r>
          </a:p>
        </p:txBody>
      </p:sp>
    </p:spTree>
    <p:extLst>
      <p:ext uri="{BB962C8B-B14F-4D97-AF65-F5344CB8AC3E}">
        <p14:creationId xmlns:p14="http://schemas.microsoft.com/office/powerpoint/2010/main" val="25127454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8"/>
          <p:cNvSpPr txBox="1">
            <a:spLocks noChangeArrowheads="1"/>
          </p:cNvSpPr>
          <p:nvPr/>
        </p:nvSpPr>
        <p:spPr bwMode="auto">
          <a:xfrm>
            <a:off x="403839" y="2364081"/>
            <a:ext cx="4987669" cy="2752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altLang="en-US" sz="1600" b="1" i="0" u="none" strike="noStrike" kern="1200" cap="none" spc="0" normalizeH="0" baseline="0" noProof="0" dirty="0">
                <a:ln>
                  <a:noFill/>
                </a:ln>
                <a:solidFill>
                  <a:prstClr val="black"/>
                </a:solidFill>
                <a:effectLst/>
                <a:uLnTx/>
                <a:uFillTx/>
                <a:latin typeface="Sylfaen" panose="010A0502050306030303" pitchFamily="18" charset="0"/>
                <a:ea typeface="+mn-ea"/>
                <a:cs typeface="Arial" panose="020B0604020202020204" pitchFamily="34" charset="0"/>
              </a:rPr>
              <a:t>Ministry referred to the German government </a:t>
            </a:r>
            <a:r>
              <a:rPr kumimoji="0" lang="ka-GE" altLang="en-US" sz="1600" b="1" i="0" u="none" strike="noStrike" kern="1200" cap="none" spc="0" normalizeH="0" baseline="0" noProof="0" dirty="0">
                <a:ln>
                  <a:noFill/>
                </a:ln>
                <a:solidFill>
                  <a:prstClr val="black"/>
                </a:solidFill>
                <a:effectLst/>
                <a:uLnTx/>
                <a:uFillTx/>
                <a:latin typeface="Sylfaen" panose="010A0502050306030303" pitchFamily="18" charset="0"/>
                <a:ea typeface="+mn-ea"/>
                <a:cs typeface="Arial" panose="020B0604020202020204" pitchFamily="34" charset="0"/>
              </a:rPr>
              <a:t>(2015)</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altLang="en-US" sz="1600" b="1" i="0" u="none" strike="noStrike" kern="1200" cap="none" spc="0" normalizeH="0" baseline="0" noProof="0" dirty="0">
                <a:ln>
                  <a:noFill/>
                </a:ln>
                <a:solidFill>
                  <a:prstClr val="black"/>
                </a:solidFill>
                <a:effectLst/>
                <a:uLnTx/>
                <a:uFillTx/>
                <a:latin typeface="Sylfaen" panose="010A0502050306030303" pitchFamily="18" charset="0"/>
                <a:ea typeface="+mn-ea"/>
                <a:cs typeface="Arial" panose="020B0604020202020204" pitchFamily="34" charset="0"/>
              </a:rPr>
              <a:t>Verbal Note</a:t>
            </a:r>
            <a:r>
              <a:rPr kumimoji="0" lang="ka-GE" altLang="en-US" sz="1600" b="1" i="0" u="none" strike="noStrike" kern="1200" cap="none" spc="0" normalizeH="0" baseline="0" noProof="0" dirty="0">
                <a:ln>
                  <a:noFill/>
                </a:ln>
                <a:solidFill>
                  <a:prstClr val="black"/>
                </a:solidFill>
                <a:effectLst/>
                <a:uLnTx/>
                <a:uFillTx/>
                <a:latin typeface="Sylfaen" panose="010A0502050306030303" pitchFamily="18" charset="0"/>
                <a:ea typeface="+mn-ea"/>
                <a:cs typeface="Arial" panose="020B0604020202020204" pitchFamily="34" charset="0"/>
              </a:rPr>
              <a:t>, </a:t>
            </a:r>
            <a:r>
              <a:rPr kumimoji="0" lang="en-US" altLang="en-US" sz="1600" b="1" i="0" u="none" strike="noStrike" kern="1200" cap="none" spc="0" normalizeH="0" baseline="0" noProof="0" dirty="0">
                <a:ln>
                  <a:noFill/>
                </a:ln>
                <a:solidFill>
                  <a:prstClr val="black"/>
                </a:solidFill>
                <a:effectLst/>
                <a:uLnTx/>
                <a:uFillTx/>
                <a:latin typeface="Sylfaen" panose="010A0502050306030303" pitchFamily="18" charset="0"/>
                <a:ea typeface="+mn-ea"/>
                <a:cs typeface="Arial" panose="020B0604020202020204" pitchFamily="34" charset="0"/>
              </a:rPr>
              <a:t>Memorandum</a:t>
            </a:r>
            <a:r>
              <a:rPr kumimoji="0" lang="ka-GE" altLang="en-US" sz="1600" b="1" i="0" u="none" strike="noStrike" kern="1200" cap="none" spc="0" normalizeH="0" baseline="0" noProof="0" dirty="0">
                <a:ln>
                  <a:noFill/>
                </a:ln>
                <a:solidFill>
                  <a:prstClr val="black"/>
                </a:solidFill>
                <a:effectLst/>
                <a:uLnTx/>
                <a:uFillTx/>
                <a:latin typeface="Sylfaen" panose="010A0502050306030303" pitchFamily="18" charset="0"/>
                <a:ea typeface="+mn-ea"/>
                <a:cs typeface="Arial" panose="020B0604020202020204" pitchFamily="34" charset="0"/>
              </a:rPr>
              <a:t> (2017)</a:t>
            </a:r>
          </a:p>
          <a:p>
            <a:pPr marL="339725" marR="0" lvl="0" indent="0" algn="just" defTabSz="914400" rtl="0" eaLnBrk="1" fontAlgn="auto" latinLnBrk="0" hangingPunct="1">
              <a:lnSpc>
                <a:spcPct val="100000"/>
              </a:lnSpc>
              <a:spcBef>
                <a:spcPts val="0"/>
              </a:spcBef>
              <a:spcAft>
                <a:spcPts val="0"/>
              </a:spcAft>
              <a:buClrTx/>
              <a:buSzTx/>
              <a:buFontTx/>
              <a:buNone/>
              <a:tabLst/>
              <a:defRPr/>
            </a:pPr>
            <a:endParaRPr kumimoji="0" lang="ka-GE" altLang="en-US" sz="1600" b="1" i="0" u="none" strike="noStrike" kern="1200" cap="none" spc="0" normalizeH="0" baseline="0" noProof="0" dirty="0">
              <a:ln>
                <a:noFill/>
              </a:ln>
              <a:solidFill>
                <a:prstClr val="black"/>
              </a:solidFill>
              <a:effectLst/>
              <a:uLnTx/>
              <a:uFillTx/>
              <a:latin typeface="Sylfaen" panose="010A0502050306030303" pitchFamily="18" charset="0"/>
              <a:ea typeface="+mn-ea"/>
              <a:cs typeface="Arial" panose="020B0604020202020204" pitchFamily="34" charset="0"/>
            </a:endParaRPr>
          </a:p>
          <a:p>
            <a:pPr marL="339725"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en-US" sz="1600" b="1" i="0" u="none" strike="noStrike" kern="1200" cap="none" spc="0" normalizeH="0" baseline="0" noProof="0" dirty="0">
              <a:ln>
                <a:noFill/>
              </a:ln>
              <a:solidFill>
                <a:prstClr val="black"/>
              </a:solidFill>
              <a:effectLst/>
              <a:uLnTx/>
              <a:uFillTx/>
              <a:latin typeface="Sylfaen" panose="010A0502050306030303" pitchFamily="18" charset="0"/>
              <a:ea typeface="+mn-ea"/>
              <a:cs typeface="Arial" panose="020B0604020202020204" pitchFamily="34" charset="0"/>
            </a:endParaRPr>
          </a:p>
          <a:p>
            <a:pPr marL="339725"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en-US" sz="1600" b="1" i="0" u="none" strike="noStrike" kern="1200" cap="none" spc="0" normalizeH="0" baseline="0" noProof="0" dirty="0">
              <a:ln>
                <a:noFill/>
              </a:ln>
              <a:solidFill>
                <a:prstClr val="black"/>
              </a:solidFill>
              <a:effectLst/>
              <a:uLnTx/>
              <a:uFillTx/>
              <a:latin typeface="Sylfaen" panose="010A0502050306030303" pitchFamily="18" charset="0"/>
              <a:ea typeface="+mn-ea"/>
              <a:cs typeface="Arial" panose="020B0604020202020204" pitchFamily="34" charset="0"/>
            </a:endParaRPr>
          </a:p>
          <a:p>
            <a:pPr marL="339725" marR="0" lvl="0" indent="0" algn="just" defTabSz="914400" rtl="0" eaLnBrk="1" fontAlgn="auto" latinLnBrk="0" hangingPunct="1">
              <a:lnSpc>
                <a:spcPct val="100000"/>
              </a:lnSpc>
              <a:spcBef>
                <a:spcPts val="0"/>
              </a:spcBef>
              <a:spcAft>
                <a:spcPts val="0"/>
              </a:spcAft>
              <a:buClrTx/>
              <a:buSzTx/>
              <a:buFontTx/>
              <a:buNone/>
              <a:tabLst/>
              <a:defRPr/>
            </a:pPr>
            <a:endParaRPr kumimoji="0" lang="ka-GE" altLang="en-US" sz="1600" b="1" i="0" u="none" strike="noStrike" kern="1200" cap="none" spc="0" normalizeH="0" baseline="0" noProof="0" dirty="0">
              <a:ln>
                <a:noFill/>
              </a:ln>
              <a:solidFill>
                <a:prstClr val="black"/>
              </a:solidFill>
              <a:effectLst/>
              <a:uLnTx/>
              <a:uFillTx/>
              <a:latin typeface="Sylfaen" panose="010A0502050306030303" pitchFamily="18" charset="0"/>
              <a:ea typeface="+mn-ea"/>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altLang="en-US" sz="1600" b="1" i="0" u="none" strike="noStrike" kern="1200" cap="none" spc="0" normalizeH="0" baseline="0" noProof="0" dirty="0">
                <a:ln>
                  <a:noFill/>
                </a:ln>
                <a:solidFill>
                  <a:prstClr val="black"/>
                </a:solidFill>
                <a:effectLst/>
                <a:uLnTx/>
                <a:uFillTx/>
                <a:latin typeface="Sylfaen" panose="010A0502050306030303" pitchFamily="18" charset="0"/>
                <a:ea typeface="+mn-ea"/>
                <a:cs typeface="Arial" panose="020B0604020202020204" pitchFamily="34" charset="0"/>
              </a:rPr>
              <a:t>Task force </a:t>
            </a:r>
            <a:r>
              <a:rPr kumimoji="0" lang="ka-GE" altLang="en-US" sz="1600" b="1" i="0" u="none" strike="noStrike" kern="1200" cap="none" spc="0" normalizeH="0" baseline="0" noProof="0" dirty="0">
                <a:ln>
                  <a:noFill/>
                </a:ln>
                <a:solidFill>
                  <a:prstClr val="black"/>
                </a:solidFill>
                <a:effectLst/>
                <a:uLnTx/>
                <a:uFillTx/>
                <a:latin typeface="Sylfaen" panose="010A0502050306030303" pitchFamily="18" charset="0"/>
                <a:ea typeface="+mn-ea"/>
                <a:cs typeface="Arial" panose="020B0604020202020204" pitchFamily="34" charset="0"/>
              </a:rPr>
              <a:t>(</a:t>
            </a:r>
            <a:r>
              <a:rPr kumimoji="0" lang="en-US" altLang="en-US" sz="1600" b="1" i="0" u="none" strike="noStrike" kern="1200" cap="none" spc="0" normalizeH="0" baseline="0" noProof="0" dirty="0">
                <a:ln>
                  <a:noFill/>
                </a:ln>
                <a:solidFill>
                  <a:prstClr val="black"/>
                </a:solidFill>
                <a:effectLst/>
                <a:uLnTx/>
                <a:uFillTx/>
                <a:latin typeface="Sylfaen" panose="010A0502050306030303" pitchFamily="18" charset="0"/>
                <a:ea typeface="+mn-ea"/>
                <a:cs typeface="Arial" panose="020B0604020202020204" pitchFamily="34" charset="0"/>
              </a:rPr>
              <a:t>June 2017</a:t>
            </a:r>
            <a:r>
              <a:rPr kumimoji="0" lang="ka-GE" altLang="en-US" sz="1600" b="1" i="0" u="none" strike="noStrike" kern="1200" cap="none" spc="0" normalizeH="0" baseline="0" noProof="0" dirty="0">
                <a:ln>
                  <a:noFill/>
                </a:ln>
                <a:solidFill>
                  <a:prstClr val="black"/>
                </a:solidFill>
                <a:effectLst/>
                <a:uLnTx/>
                <a:uFillTx/>
                <a:latin typeface="Sylfaen" panose="010A0502050306030303" pitchFamily="18" charset="0"/>
                <a:ea typeface="+mn-ea"/>
                <a:cs typeface="Arial" panose="020B0604020202020204" pitchFamily="34" charset="0"/>
              </a:rPr>
              <a:t>)</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altLang="en-US" sz="1600" b="1" i="0" u="none" strike="noStrike" kern="1200" cap="none" spc="0" normalizeH="0" baseline="0" noProof="0" dirty="0">
                <a:ln>
                  <a:noFill/>
                </a:ln>
                <a:solidFill>
                  <a:prstClr val="black"/>
                </a:solidFill>
                <a:effectLst/>
                <a:uLnTx/>
                <a:uFillTx/>
                <a:latin typeface="Sylfaen" panose="010A0502050306030303" pitchFamily="18" charset="0"/>
                <a:ea typeface="+mn-ea"/>
                <a:cs typeface="Arial" panose="020B0604020202020204" pitchFamily="34" charset="0"/>
              </a:rPr>
              <a:t>Changes in legislation</a:t>
            </a:r>
            <a:endParaRPr kumimoji="0" lang="ka-GE" altLang="en-US" sz="1600" b="1" i="0" u="none" strike="noStrike" kern="1200" cap="none" spc="0" normalizeH="0" baseline="0" noProof="0" dirty="0">
              <a:ln>
                <a:noFill/>
              </a:ln>
              <a:solidFill>
                <a:prstClr val="black"/>
              </a:solidFill>
              <a:effectLst/>
              <a:uLnTx/>
              <a:uFillTx/>
              <a:latin typeface="Sylfaen" panose="010A0502050306030303" pitchFamily="18"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ka-GE" altLang="en-US" sz="1800" b="1" i="0" u="none" strike="noStrike" kern="1200" cap="none" spc="0" normalizeH="0" baseline="0" noProof="0" dirty="0">
              <a:ln>
                <a:noFill/>
              </a:ln>
              <a:solidFill>
                <a:prstClr val="black"/>
              </a:solidFill>
              <a:effectLst/>
              <a:uLnTx/>
              <a:uFillTx/>
              <a:latin typeface="Sylfaen" panose="010A0502050306030303" pitchFamily="18" charset="0"/>
              <a:ea typeface="+mn-ea"/>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fr-FR" altLang="en-US" sz="1800" b="1" i="0" u="none" strike="noStrike" kern="1200" cap="none" spc="0" normalizeH="0" baseline="0" noProof="0" dirty="0">
              <a:ln>
                <a:noFill/>
              </a:ln>
              <a:solidFill>
                <a:prstClr val="black"/>
              </a:solidFill>
              <a:effectLst/>
              <a:uLnTx/>
              <a:uFillTx/>
              <a:latin typeface="Sylfaen" panose="010A0502050306030303" pitchFamily="18" charset="0"/>
              <a:ea typeface="+mn-ea"/>
              <a:cs typeface="Arial" panose="020B0604020202020204" pitchFamily="34" charset="0"/>
            </a:endParaRPr>
          </a:p>
        </p:txBody>
      </p:sp>
      <p:sp>
        <p:nvSpPr>
          <p:cNvPr id="5" name="Title 1"/>
          <p:cNvSpPr txBox="1">
            <a:spLocks/>
          </p:cNvSpPr>
          <p:nvPr/>
        </p:nvSpPr>
        <p:spPr bwMode="auto">
          <a:xfrm>
            <a:off x="2152650" y="365125"/>
            <a:ext cx="7886700" cy="6159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Sylfaen" panose="010A0502050306030303" pitchFamily="18" charset="0"/>
                <a:ea typeface="+mj-ea"/>
                <a:cs typeface="+mj-cs"/>
              </a:rPr>
              <a:t>National Forest Inventory</a:t>
            </a:r>
          </a:p>
        </p:txBody>
      </p:sp>
      <p:pic>
        <p:nvPicPr>
          <p:cNvPr id="3" name="Google Shape;93;p1">
            <a:extLst>
              <a:ext uri="{FF2B5EF4-FFF2-40B4-BE49-F238E27FC236}">
                <a16:creationId xmlns:a16="http://schemas.microsoft.com/office/drawing/2014/main" id="{E73484A3-FF67-DC28-EF28-4924D0F40790}"/>
              </a:ext>
            </a:extLst>
          </p:cNvPr>
          <p:cNvPicPr preferRelativeResize="0"/>
          <p:nvPr/>
        </p:nvPicPr>
        <p:blipFill rotWithShape="1">
          <a:blip r:embed="rId3">
            <a:alphaModFix/>
          </a:blip>
          <a:srcRect/>
          <a:stretch/>
        </p:blipFill>
        <p:spPr>
          <a:xfrm>
            <a:off x="5983658" y="1851337"/>
            <a:ext cx="1249857" cy="1223736"/>
          </a:xfrm>
          <a:prstGeom prst="rect">
            <a:avLst/>
          </a:prstGeom>
          <a:noFill/>
          <a:ln>
            <a:noFill/>
          </a:ln>
        </p:spPr>
      </p:pic>
      <p:pic>
        <p:nvPicPr>
          <p:cNvPr id="4" name="Picture 3">
            <a:extLst>
              <a:ext uri="{FF2B5EF4-FFF2-40B4-BE49-F238E27FC236}">
                <a16:creationId xmlns:a16="http://schemas.microsoft.com/office/drawing/2014/main" id="{65ED4009-0A3B-B246-5202-47170BFE1B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4245" y="3536830"/>
            <a:ext cx="2348813" cy="1701225"/>
          </a:xfrm>
          <a:prstGeom prst="rect">
            <a:avLst/>
          </a:prstGeom>
        </p:spPr>
      </p:pic>
      <p:pic>
        <p:nvPicPr>
          <p:cNvPr id="6" name="Picture 5">
            <a:extLst>
              <a:ext uri="{FF2B5EF4-FFF2-40B4-BE49-F238E27FC236}">
                <a16:creationId xmlns:a16="http://schemas.microsoft.com/office/drawing/2014/main" id="{AD1EFE32-504D-C536-0151-24B2C7777D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1169" y="3559786"/>
            <a:ext cx="2206522" cy="1616064"/>
          </a:xfrm>
          <a:prstGeom prst="rect">
            <a:avLst/>
          </a:prstGeom>
        </p:spPr>
      </p:pic>
      <p:pic>
        <p:nvPicPr>
          <p:cNvPr id="7" name="Picture 6">
            <a:extLst>
              <a:ext uri="{FF2B5EF4-FFF2-40B4-BE49-F238E27FC236}">
                <a16:creationId xmlns:a16="http://schemas.microsoft.com/office/drawing/2014/main" id="{A99D013C-FAAB-6B9C-30B7-689110E4930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849377" y="1935377"/>
            <a:ext cx="2357628" cy="918972"/>
          </a:xfrm>
          <a:prstGeom prst="rect">
            <a:avLst/>
          </a:prstGeom>
        </p:spPr>
      </p:pic>
    </p:spTree>
    <p:extLst>
      <p:ext uri="{BB962C8B-B14F-4D97-AF65-F5344CB8AC3E}">
        <p14:creationId xmlns:p14="http://schemas.microsoft.com/office/powerpoint/2010/main" val="11236861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BFDDCD-6252-80DD-6B64-E80768C0930F}"/>
              </a:ext>
            </a:extLst>
          </p:cNvPr>
          <p:cNvSpPr txBox="1"/>
          <p:nvPr/>
        </p:nvSpPr>
        <p:spPr>
          <a:xfrm>
            <a:off x="3009246" y="183215"/>
            <a:ext cx="6173508" cy="830997"/>
          </a:xfrm>
          <a:prstGeom prst="rect">
            <a:avLst/>
          </a:prstGeom>
          <a:noFill/>
        </p:spPr>
        <p:txBody>
          <a:bodyPr wrap="square" rtlCol="0">
            <a:spAutoFit/>
          </a:bodyPr>
          <a:lstStyle/>
          <a:p>
            <a:pPr algn="ctr"/>
            <a:r>
              <a:rPr lang="en-US" sz="2400" b="1" dirty="0">
                <a:effectLst>
                  <a:outerShdw blurRad="38100" dist="38100" dir="2700000" algn="tl">
                    <a:srgbClr val="000000">
                      <a:alpha val="43137"/>
                    </a:srgbClr>
                  </a:outerShdw>
                </a:effectLst>
                <a:latin typeface="Sylfaen" panose="010A0502050306030303" pitchFamily="18" charset="0"/>
              </a:rPr>
              <a:t>Forest in the Temporarily Occupied Territories of Georgia </a:t>
            </a:r>
          </a:p>
        </p:txBody>
      </p:sp>
      <p:pic>
        <p:nvPicPr>
          <p:cNvPr id="9" name="Picture 8">
            <a:extLst>
              <a:ext uri="{FF2B5EF4-FFF2-40B4-BE49-F238E27FC236}">
                <a16:creationId xmlns:a16="http://schemas.microsoft.com/office/drawing/2014/main" id="{1A22ADB3-B980-91DA-D830-3FF52BCF3E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1544" y="3156496"/>
            <a:ext cx="6621301" cy="3518289"/>
          </a:xfrm>
          <a:prstGeom prst="rect">
            <a:avLst/>
          </a:prstGeom>
        </p:spPr>
      </p:pic>
      <p:sp>
        <p:nvSpPr>
          <p:cNvPr id="12" name="TextBox 11">
            <a:extLst>
              <a:ext uri="{FF2B5EF4-FFF2-40B4-BE49-F238E27FC236}">
                <a16:creationId xmlns:a16="http://schemas.microsoft.com/office/drawing/2014/main" id="{FB7B762F-3C4D-3BD0-508A-34155A1E3172}"/>
              </a:ext>
            </a:extLst>
          </p:cNvPr>
          <p:cNvSpPr txBox="1"/>
          <p:nvPr/>
        </p:nvSpPr>
        <p:spPr>
          <a:xfrm>
            <a:off x="6040020" y="1432829"/>
            <a:ext cx="1331549" cy="400110"/>
          </a:xfrm>
          <a:prstGeom prst="rect">
            <a:avLst/>
          </a:prstGeom>
          <a:noFill/>
        </p:spPr>
        <p:txBody>
          <a:bodyPr wrap="square">
            <a:spAutoFit/>
          </a:bodyPr>
          <a:lstStyle/>
          <a:p>
            <a:r>
              <a:rPr lang="en-US" sz="2000" u="sng" dirty="0">
                <a:latin typeface="Sylfaen" panose="010A0502050306030303" pitchFamily="18" charset="0"/>
              </a:rPr>
              <a:t>Stand Map</a:t>
            </a:r>
          </a:p>
        </p:txBody>
      </p:sp>
      <p:pic>
        <p:nvPicPr>
          <p:cNvPr id="16" name="Picture 15">
            <a:extLst>
              <a:ext uri="{FF2B5EF4-FFF2-40B4-BE49-F238E27FC236}">
                <a16:creationId xmlns:a16="http://schemas.microsoft.com/office/drawing/2014/main" id="{E13EC5E9-A310-F751-FD2D-B3DAF67C4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1295" y="771976"/>
            <a:ext cx="2057400" cy="2257425"/>
          </a:xfrm>
          <a:prstGeom prst="rect">
            <a:avLst/>
          </a:prstGeom>
        </p:spPr>
      </p:pic>
      <p:pic>
        <p:nvPicPr>
          <p:cNvPr id="18" name="Picture 17">
            <a:extLst>
              <a:ext uri="{FF2B5EF4-FFF2-40B4-BE49-F238E27FC236}">
                <a16:creationId xmlns:a16="http://schemas.microsoft.com/office/drawing/2014/main" id="{FFCF6E34-6188-2B41-0A46-59214A6AFB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2005" y="977084"/>
            <a:ext cx="2295525" cy="1485900"/>
          </a:xfrm>
          <a:prstGeom prst="rect">
            <a:avLst/>
          </a:prstGeom>
        </p:spPr>
      </p:pic>
      <p:sp>
        <p:nvSpPr>
          <p:cNvPr id="19" name="Arrow: Right 18">
            <a:extLst>
              <a:ext uri="{FF2B5EF4-FFF2-40B4-BE49-F238E27FC236}">
                <a16:creationId xmlns:a16="http://schemas.microsoft.com/office/drawing/2014/main" id="{AD7C1176-2604-4A1D-4DA5-4B1D694BCBA3}"/>
              </a:ext>
            </a:extLst>
          </p:cNvPr>
          <p:cNvSpPr/>
          <p:nvPr/>
        </p:nvSpPr>
        <p:spPr>
          <a:xfrm rot="3423671" flipV="1">
            <a:off x="3416265" y="3330305"/>
            <a:ext cx="2211640" cy="177038"/>
          </a:xfrm>
          <a:prstGeom prst="rightArrow">
            <a:avLst/>
          </a:prstGeom>
          <a:solidFill>
            <a:srgbClr val="F0D8B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C6D2ABB9-C555-F452-B406-0F8A81E10A4D}"/>
              </a:ext>
            </a:extLst>
          </p:cNvPr>
          <p:cNvSpPr/>
          <p:nvPr/>
        </p:nvSpPr>
        <p:spPr>
          <a:xfrm rot="7786503" flipV="1">
            <a:off x="6264775" y="3616580"/>
            <a:ext cx="3273872" cy="174521"/>
          </a:xfrm>
          <a:prstGeom prst="rightArrow">
            <a:avLst/>
          </a:prstGeom>
          <a:solidFill>
            <a:srgbClr val="F0D8B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082835B9-C2E5-8165-A18D-F3105DE397E1}"/>
              </a:ext>
            </a:extLst>
          </p:cNvPr>
          <p:cNvSpPr/>
          <p:nvPr/>
        </p:nvSpPr>
        <p:spPr>
          <a:xfrm>
            <a:off x="7477909" y="1570406"/>
            <a:ext cx="698406" cy="184666"/>
          </a:xfrm>
          <a:prstGeom prst="rightArrow">
            <a:avLst/>
          </a:prstGeom>
          <a:solidFill>
            <a:srgbClr val="0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Arrow: Right 21">
            <a:extLst>
              <a:ext uri="{FF2B5EF4-FFF2-40B4-BE49-F238E27FC236}">
                <a16:creationId xmlns:a16="http://schemas.microsoft.com/office/drawing/2014/main" id="{15B50D82-516E-FA83-FA70-870F9CE54ACF}"/>
              </a:ext>
            </a:extLst>
          </p:cNvPr>
          <p:cNvSpPr/>
          <p:nvPr/>
        </p:nvSpPr>
        <p:spPr>
          <a:xfrm rot="10800000">
            <a:off x="5282510" y="1556302"/>
            <a:ext cx="698406" cy="184666"/>
          </a:xfrm>
          <a:prstGeom prst="rightArrow">
            <a:avLst/>
          </a:prstGeom>
          <a:solidFill>
            <a:srgbClr val="0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924655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EOSDA Forest Monitoring: Software For Forestry Management">
            <a:extLst>
              <a:ext uri="{FF2B5EF4-FFF2-40B4-BE49-F238E27FC236}">
                <a16:creationId xmlns:a16="http://schemas.microsoft.com/office/drawing/2014/main" id="{0129F033-BC6F-E28C-E29B-8D9AF7F3A1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9063" y="1022041"/>
            <a:ext cx="7019925"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EE5B47D-0448-1C3E-7016-5185FFB31493}"/>
              </a:ext>
            </a:extLst>
          </p:cNvPr>
          <p:cNvSpPr txBox="1"/>
          <p:nvPr/>
        </p:nvSpPr>
        <p:spPr>
          <a:xfrm>
            <a:off x="3398086" y="273709"/>
            <a:ext cx="4079386" cy="461665"/>
          </a:xfrm>
          <a:prstGeom prst="rect">
            <a:avLst/>
          </a:prstGeom>
          <a:noFill/>
        </p:spPr>
        <p:txBody>
          <a:bodyPr wrap="none" rtlCol="0">
            <a:spAutoFit/>
          </a:bodyPr>
          <a:lstStyle/>
          <a:p>
            <a:pPr algn="ctr"/>
            <a:r>
              <a:rPr lang="en-US" sz="2400" b="1" dirty="0">
                <a:effectLst>
                  <a:outerShdw blurRad="38100" dist="38100" dir="2700000" algn="tl">
                    <a:srgbClr val="000000">
                      <a:alpha val="43137"/>
                    </a:srgbClr>
                  </a:outerShdw>
                </a:effectLst>
                <a:latin typeface="Sylfaen" panose="010A0502050306030303" pitchFamily="18" charset="0"/>
              </a:rPr>
              <a:t>Continuous Forest Monitoring </a:t>
            </a:r>
          </a:p>
        </p:txBody>
      </p:sp>
      <p:sp>
        <p:nvSpPr>
          <p:cNvPr id="6" name="TextBox 5">
            <a:extLst>
              <a:ext uri="{FF2B5EF4-FFF2-40B4-BE49-F238E27FC236}">
                <a16:creationId xmlns:a16="http://schemas.microsoft.com/office/drawing/2014/main" id="{1EF28A82-BB89-F702-9114-20E3F85703D4}"/>
              </a:ext>
            </a:extLst>
          </p:cNvPr>
          <p:cNvSpPr txBox="1"/>
          <p:nvPr/>
        </p:nvSpPr>
        <p:spPr>
          <a:xfrm>
            <a:off x="216208" y="1164304"/>
            <a:ext cx="7691529" cy="1200329"/>
          </a:xfrm>
          <a:prstGeom prst="rect">
            <a:avLst/>
          </a:prstGeom>
          <a:noFill/>
        </p:spPr>
        <p:txBody>
          <a:bodyPr wrap="none" rtlCol="0">
            <a:spAutoFit/>
          </a:bodyPr>
          <a:lstStyle/>
          <a:p>
            <a:r>
              <a:rPr lang="en-US" dirty="0">
                <a:latin typeface="Sylfaen" panose="010A0502050306030303" pitchFamily="18" charset="0"/>
              </a:rPr>
              <a:t>Planning and executing the next cycle of the National Forest Inventory (NFI) </a:t>
            </a:r>
            <a:endParaRPr lang="ka-GE" dirty="0">
              <a:latin typeface="Sylfaen" panose="010A0502050306030303" pitchFamily="18" charset="0"/>
            </a:endParaRPr>
          </a:p>
          <a:p>
            <a:endParaRPr lang="ka-GE" dirty="0">
              <a:latin typeface="Sylfaen" panose="010A0502050306030303" pitchFamily="18" charset="0"/>
            </a:endParaRPr>
          </a:p>
          <a:p>
            <a:pPr marL="285750" indent="-285750">
              <a:buFont typeface="Arial" panose="020B0604020202020204" pitchFamily="34" charset="0"/>
              <a:buChar char="•"/>
            </a:pPr>
            <a:r>
              <a:rPr lang="en-US" dirty="0">
                <a:latin typeface="Sylfaen" panose="010A0502050306030303" pitchFamily="18" charset="0"/>
              </a:rPr>
              <a:t>Observation of ongoing changes in the forest </a:t>
            </a:r>
            <a:endParaRPr lang="ka-GE" dirty="0">
              <a:latin typeface="Sylfaen" panose="010A0502050306030303" pitchFamily="18" charset="0"/>
            </a:endParaRPr>
          </a:p>
          <a:p>
            <a:endParaRPr lang="en-US" dirty="0">
              <a:latin typeface="Sylfaen" panose="010A0502050306030303" pitchFamily="18" charset="0"/>
            </a:endParaRPr>
          </a:p>
        </p:txBody>
      </p:sp>
      <p:sp>
        <p:nvSpPr>
          <p:cNvPr id="3" name="TextBox 2">
            <a:extLst>
              <a:ext uri="{FF2B5EF4-FFF2-40B4-BE49-F238E27FC236}">
                <a16:creationId xmlns:a16="http://schemas.microsoft.com/office/drawing/2014/main" id="{DD30F873-7827-282E-35B8-33386AF9B90C}"/>
              </a:ext>
            </a:extLst>
          </p:cNvPr>
          <p:cNvSpPr txBox="1"/>
          <p:nvPr/>
        </p:nvSpPr>
        <p:spPr>
          <a:xfrm>
            <a:off x="270197" y="5405218"/>
            <a:ext cx="6726448" cy="369332"/>
          </a:xfrm>
          <a:prstGeom prst="rect">
            <a:avLst/>
          </a:prstGeom>
          <a:noFill/>
        </p:spPr>
        <p:txBody>
          <a:bodyPr wrap="square">
            <a:spAutoFit/>
          </a:bodyPr>
          <a:lstStyle/>
          <a:p>
            <a:pPr marL="285750" indent="-285750">
              <a:buFont typeface="Arial" panose="020B0604020202020204" pitchFamily="34" charset="0"/>
              <a:buChar char="•"/>
            </a:pPr>
            <a:r>
              <a:rPr lang="en-US" dirty="0">
                <a:latin typeface="Sylfaen" panose="010A0502050306030303" pitchFamily="18" charset="0"/>
              </a:rPr>
              <a:t>Assessing the political decisions were made</a:t>
            </a:r>
            <a:endParaRPr lang="ka-GE" dirty="0">
              <a:latin typeface="Sylfaen" panose="010A0502050306030303" pitchFamily="18" charset="0"/>
            </a:endParaRPr>
          </a:p>
        </p:txBody>
      </p:sp>
    </p:spTree>
    <p:extLst>
      <p:ext uri="{BB962C8B-B14F-4D97-AF65-F5344CB8AC3E}">
        <p14:creationId xmlns:p14="http://schemas.microsoft.com/office/powerpoint/2010/main" val="29773008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AE828E-1C6F-4FCB-ABA9-4DD80A77D18D}"/>
              </a:ext>
            </a:extLst>
          </p:cNvPr>
          <p:cNvPicPr>
            <a:picLocks noChangeAspect="1"/>
          </p:cNvPicPr>
          <p:nvPr/>
        </p:nvPicPr>
        <p:blipFill>
          <a:blip r:embed="rId2"/>
          <a:stretch>
            <a:fillRect/>
          </a:stretch>
        </p:blipFill>
        <p:spPr>
          <a:xfrm>
            <a:off x="1528955" y="2825435"/>
            <a:ext cx="8793395" cy="3700127"/>
          </a:xfrm>
          <a:prstGeom prst="rect">
            <a:avLst/>
          </a:prstGeom>
        </p:spPr>
      </p:pic>
      <p:sp>
        <p:nvSpPr>
          <p:cNvPr id="4" name="Rectangle 3">
            <a:extLst>
              <a:ext uri="{FF2B5EF4-FFF2-40B4-BE49-F238E27FC236}">
                <a16:creationId xmlns:a16="http://schemas.microsoft.com/office/drawing/2014/main" id="{CA5A1332-AEB5-40D9-A8BA-C8479E3197A0}"/>
              </a:ext>
            </a:extLst>
          </p:cNvPr>
          <p:cNvSpPr/>
          <p:nvPr/>
        </p:nvSpPr>
        <p:spPr>
          <a:xfrm>
            <a:off x="2765104" y="680348"/>
            <a:ext cx="6302816" cy="707886"/>
          </a:xfrm>
          <a:prstGeom prst="rect">
            <a:avLst/>
          </a:prstGeom>
        </p:spPr>
        <p:txBody>
          <a:bodyPr wrap="none">
            <a:spAutoFit/>
          </a:bodyPr>
          <a:lstStyle/>
          <a:p>
            <a:pPr algn="ctr"/>
            <a:r>
              <a:rPr lang="en-US" sz="4000" b="1" dirty="0">
                <a:effectLst>
                  <a:outerShdw blurRad="38100" dist="38100" dir="2700000" algn="tl">
                    <a:srgbClr val="000000">
                      <a:alpha val="43137"/>
                    </a:srgbClr>
                  </a:outerShdw>
                </a:effectLst>
                <a:latin typeface="Sylfaen" panose="010A0502050306030303" pitchFamily="18" charset="0"/>
                <a:ea typeface="Calibri" panose="020F0502020204030204" pitchFamily="34" charset="0"/>
                <a:cs typeface="Times New Roman" panose="02020603050405020304" pitchFamily="18" charset="0"/>
              </a:rPr>
              <a:t>Thank you for your attention</a:t>
            </a:r>
            <a:endParaRPr lang="en-US" sz="4000" dirty="0">
              <a:effectLst>
                <a:outerShdw blurRad="38100" dist="38100" dir="2700000" algn="tl">
                  <a:srgbClr val="000000">
                    <a:alpha val="43137"/>
                  </a:srgbClr>
                </a:outerShdw>
              </a:effectLst>
              <a:latin typeface="Sylfaen" panose="010A0502050306030303" pitchFamily="18" charset="0"/>
            </a:endParaRPr>
          </a:p>
        </p:txBody>
      </p:sp>
      <p:pic>
        <p:nvPicPr>
          <p:cNvPr id="7" name="Picture 6">
            <a:extLst>
              <a:ext uri="{FF2B5EF4-FFF2-40B4-BE49-F238E27FC236}">
                <a16:creationId xmlns:a16="http://schemas.microsoft.com/office/drawing/2014/main" id="{4556AD7B-CDEF-4868-AF91-A38F02ECB3B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223912" y="1768038"/>
            <a:ext cx="1410958" cy="782624"/>
          </a:xfrm>
          <a:prstGeom prst="rect">
            <a:avLst/>
          </a:prstGeom>
        </p:spPr>
      </p:pic>
    </p:spTree>
    <p:extLst>
      <p:ext uri="{BB962C8B-B14F-4D97-AF65-F5344CB8AC3E}">
        <p14:creationId xmlns:p14="http://schemas.microsoft.com/office/powerpoint/2010/main" val="3859425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4446B-71E1-4610-9E49-B1409A158425}"/>
              </a:ext>
            </a:extLst>
          </p:cNvPr>
          <p:cNvSpPr/>
          <p:nvPr/>
        </p:nvSpPr>
        <p:spPr>
          <a:xfrm>
            <a:off x="2284056" y="187477"/>
            <a:ext cx="7401385" cy="461665"/>
          </a:xfrm>
          <a:prstGeom prst="rect">
            <a:avLst/>
          </a:prstGeom>
        </p:spPr>
        <p:txBody>
          <a:bodyPr wrap="none">
            <a:spAutoFit/>
          </a:bodyPr>
          <a:lstStyle/>
          <a:p>
            <a:pPr algn="ctr"/>
            <a:r>
              <a:rPr lang="en-US" altLang="en-US" sz="2400" b="1" dirty="0">
                <a:effectLst>
                  <a:outerShdw blurRad="38100" dist="38100" dir="2700000" algn="tl">
                    <a:srgbClr val="000000">
                      <a:alpha val="43137"/>
                    </a:srgbClr>
                  </a:outerShdw>
                </a:effectLst>
                <a:latin typeface="Sylfaen" panose="010A0502050306030303" pitchFamily="18" charset="0"/>
                <a:ea typeface="+mj-ea"/>
                <a:cs typeface="+mj-cs"/>
              </a:rPr>
              <a:t>Importance and Goals of National Forest Inventory (NFI)</a:t>
            </a:r>
          </a:p>
        </p:txBody>
      </p:sp>
      <p:sp>
        <p:nvSpPr>
          <p:cNvPr id="5" name="TextBox 4">
            <a:extLst>
              <a:ext uri="{FF2B5EF4-FFF2-40B4-BE49-F238E27FC236}">
                <a16:creationId xmlns:a16="http://schemas.microsoft.com/office/drawing/2014/main" id="{285579E4-2B3E-DCAF-6F0F-0F248544862D}"/>
              </a:ext>
            </a:extLst>
          </p:cNvPr>
          <p:cNvSpPr txBox="1"/>
          <p:nvPr/>
        </p:nvSpPr>
        <p:spPr>
          <a:xfrm>
            <a:off x="1223902" y="1146598"/>
            <a:ext cx="6094878" cy="676211"/>
          </a:xfrm>
          <a:prstGeom prst="rect">
            <a:avLst/>
          </a:prstGeom>
          <a:noFill/>
        </p:spPr>
        <p:txBody>
          <a:bodyPr wrap="square">
            <a:spAutoFit/>
          </a:bodyPr>
          <a:lstStyle/>
          <a:p>
            <a:pPr marL="0" marR="0" algn="just">
              <a:lnSpc>
                <a:spcPct val="107000"/>
              </a:lnSpc>
              <a:spcBef>
                <a:spcPts val="800"/>
              </a:spcBef>
              <a:spcAft>
                <a:spcPts val="800"/>
              </a:spcAft>
            </a:pPr>
            <a:r>
              <a:rPr lang="en-US" sz="1800" kern="0" dirty="0">
                <a:solidFill>
                  <a:srgbClr val="000000"/>
                </a:solidFill>
                <a:effectLst/>
                <a:latin typeface="Sylfaen" panose="010A0502050306030303" pitchFamily="18" charset="0"/>
                <a:ea typeface="Calibri" panose="020F0502020204030204" pitchFamily="34" charset="0"/>
                <a:cs typeface="BPGDejaVuSans"/>
              </a:rPr>
              <a:t>• </a:t>
            </a:r>
            <a:r>
              <a:rPr lang="en-US" kern="0" dirty="0">
                <a:solidFill>
                  <a:srgbClr val="000000"/>
                </a:solidFill>
                <a:latin typeface="Sylfaen" panose="010A0502050306030303" pitchFamily="18" charset="0"/>
                <a:ea typeface="Calibri" panose="020F0502020204030204" pitchFamily="34" charset="0"/>
                <a:cs typeface="BPGDejaVuSans"/>
              </a:rPr>
              <a:t>O</a:t>
            </a:r>
            <a:r>
              <a:rPr lang="en-US" sz="1800" kern="0" dirty="0">
                <a:solidFill>
                  <a:srgbClr val="000000"/>
                </a:solidFill>
                <a:effectLst/>
                <a:latin typeface="Sylfaen" panose="010A0502050306030303" pitchFamily="18" charset="0"/>
                <a:ea typeface="Calibri" panose="020F0502020204030204" pitchFamily="34" charset="0"/>
                <a:cs typeface="BPGDejaVuSans"/>
              </a:rPr>
              <a:t>btain updated information on qualitative and quantitative characteristics of Georgia’s forests.</a:t>
            </a:r>
            <a:endParaRPr lang="en-US" sz="1600" kern="100" dirty="0">
              <a:effectLst/>
              <a:latin typeface="Sylfaen" panose="010A0502050306030303"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5AE5B7C0-15C2-5F0A-EBC3-D6AEC76F110A}"/>
              </a:ext>
            </a:extLst>
          </p:cNvPr>
          <p:cNvSpPr txBox="1"/>
          <p:nvPr/>
        </p:nvSpPr>
        <p:spPr>
          <a:xfrm>
            <a:off x="1997107" y="2203531"/>
            <a:ext cx="6094878" cy="676211"/>
          </a:xfrm>
          <a:prstGeom prst="rect">
            <a:avLst/>
          </a:prstGeom>
          <a:noFill/>
        </p:spPr>
        <p:txBody>
          <a:bodyPr wrap="square">
            <a:spAutoFit/>
          </a:bodyPr>
          <a:lstStyle/>
          <a:p>
            <a:pPr marL="0" marR="0" algn="just">
              <a:lnSpc>
                <a:spcPct val="107000"/>
              </a:lnSpc>
              <a:spcBef>
                <a:spcPts val="800"/>
              </a:spcBef>
              <a:spcAft>
                <a:spcPts val="800"/>
              </a:spcAft>
            </a:pPr>
            <a:r>
              <a:rPr lang="en-US" sz="1800" kern="0" dirty="0">
                <a:solidFill>
                  <a:srgbClr val="000000"/>
                </a:solidFill>
                <a:effectLst/>
                <a:latin typeface="Sylfaen" panose="010A0502050306030303" pitchFamily="18" charset="0"/>
                <a:ea typeface="Calibri" panose="020F0502020204030204" pitchFamily="34" charset="0"/>
                <a:cs typeface="BPGDejaVuSans"/>
              </a:rPr>
              <a:t>• Establish  permanent sampling network for continuous monitoring of forest characteristics.</a:t>
            </a:r>
            <a:endParaRPr lang="en-US" sz="1600" kern="100" dirty="0">
              <a:effectLst/>
              <a:latin typeface="Sylfaen" panose="010A0502050306030303"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47EB75DB-5EC1-812E-7D8B-A002DBCACD2A}"/>
              </a:ext>
            </a:extLst>
          </p:cNvPr>
          <p:cNvSpPr txBox="1"/>
          <p:nvPr/>
        </p:nvSpPr>
        <p:spPr>
          <a:xfrm>
            <a:off x="2972020" y="3411942"/>
            <a:ext cx="6094878" cy="676211"/>
          </a:xfrm>
          <a:prstGeom prst="rect">
            <a:avLst/>
          </a:prstGeom>
          <a:noFill/>
        </p:spPr>
        <p:txBody>
          <a:bodyPr wrap="square">
            <a:spAutoFit/>
          </a:bodyPr>
          <a:lstStyle/>
          <a:p>
            <a:pPr marL="0" marR="0" algn="just">
              <a:lnSpc>
                <a:spcPct val="107000"/>
              </a:lnSpc>
              <a:spcBef>
                <a:spcPts val="800"/>
              </a:spcBef>
              <a:spcAft>
                <a:spcPts val="800"/>
              </a:spcAft>
            </a:pPr>
            <a:r>
              <a:rPr lang="en-US" sz="1800" kern="0" dirty="0">
                <a:solidFill>
                  <a:srgbClr val="000000"/>
                </a:solidFill>
                <a:effectLst/>
                <a:latin typeface="Sylfaen" panose="010A0502050306030303" pitchFamily="18" charset="0"/>
                <a:ea typeface="Calibri" panose="020F0502020204030204" pitchFamily="34" charset="0"/>
                <a:cs typeface="BPGDejaVuSans"/>
              </a:rPr>
              <a:t>• Provide reliable information to those making political and strategic decisions.</a:t>
            </a:r>
            <a:endParaRPr lang="en-US" sz="1600" kern="100" dirty="0">
              <a:effectLst/>
              <a:latin typeface="Sylfaen" panose="010A0502050306030303"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A390F620-E094-16C2-9217-E16944A07A8D}"/>
              </a:ext>
            </a:extLst>
          </p:cNvPr>
          <p:cNvSpPr txBox="1"/>
          <p:nvPr/>
        </p:nvSpPr>
        <p:spPr>
          <a:xfrm>
            <a:off x="4062352" y="4620353"/>
            <a:ext cx="6094878" cy="379848"/>
          </a:xfrm>
          <a:prstGeom prst="rect">
            <a:avLst/>
          </a:prstGeom>
          <a:noFill/>
        </p:spPr>
        <p:txBody>
          <a:bodyPr wrap="square">
            <a:spAutoFit/>
          </a:bodyPr>
          <a:lstStyle/>
          <a:p>
            <a:pPr marL="0" marR="0" algn="just">
              <a:lnSpc>
                <a:spcPct val="107000"/>
              </a:lnSpc>
              <a:spcBef>
                <a:spcPts val="800"/>
              </a:spcBef>
              <a:spcAft>
                <a:spcPts val="800"/>
              </a:spcAft>
            </a:pPr>
            <a:r>
              <a:rPr lang="en-US" sz="1800" kern="0" dirty="0">
                <a:solidFill>
                  <a:srgbClr val="000000"/>
                </a:solidFill>
                <a:effectLst/>
                <a:latin typeface="Sylfaen" panose="010A0502050306030303" pitchFamily="18" charset="0"/>
                <a:ea typeface="Calibri" panose="020F0502020204030204" pitchFamily="34" charset="0"/>
                <a:cs typeface="BPGDejaVuSans"/>
              </a:rPr>
              <a:t>• Report at the national, regional and international levels.</a:t>
            </a:r>
            <a:endParaRPr lang="en-US" sz="1600" kern="100" dirty="0">
              <a:effectLst/>
              <a:latin typeface="Sylfaen" panose="010A0502050306030303" pitchFamily="18"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A374E24D-EE61-C2FC-7295-C8734A220F8F}"/>
              </a:ext>
            </a:extLst>
          </p:cNvPr>
          <p:cNvSpPr txBox="1"/>
          <p:nvPr/>
        </p:nvSpPr>
        <p:spPr>
          <a:xfrm>
            <a:off x="5207329" y="5532401"/>
            <a:ext cx="6094878" cy="676211"/>
          </a:xfrm>
          <a:prstGeom prst="rect">
            <a:avLst/>
          </a:prstGeom>
          <a:noFill/>
        </p:spPr>
        <p:txBody>
          <a:bodyPr wrap="square">
            <a:spAutoFit/>
          </a:bodyPr>
          <a:lstStyle/>
          <a:p>
            <a:pPr marL="0" marR="0" algn="just">
              <a:lnSpc>
                <a:spcPct val="107000"/>
              </a:lnSpc>
              <a:spcBef>
                <a:spcPts val="800"/>
              </a:spcBef>
              <a:spcAft>
                <a:spcPts val="800"/>
              </a:spcAft>
            </a:pPr>
            <a:r>
              <a:rPr lang="en-US" sz="1800" kern="0" dirty="0">
                <a:solidFill>
                  <a:srgbClr val="000000"/>
                </a:solidFill>
                <a:effectLst/>
                <a:latin typeface="Sylfaen" panose="010A0502050306030303" pitchFamily="18" charset="0"/>
                <a:ea typeface="Calibri" panose="020F0502020204030204" pitchFamily="34" charset="0"/>
                <a:cs typeface="BPGDejaVuSans"/>
              </a:rPr>
              <a:t>• Promote scientific research and strengthen research institutions.</a:t>
            </a:r>
            <a:endParaRPr lang="en-US" sz="1600" kern="100" dirty="0">
              <a:effectLst/>
              <a:latin typeface="Sylfaen" panose="010A050205030603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4482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D2882BFC-EB24-CB56-FDA7-A648D20AE4D6}"/>
              </a:ext>
            </a:extLst>
          </p:cNvPr>
          <p:cNvGrpSpPr/>
          <p:nvPr/>
        </p:nvGrpSpPr>
        <p:grpSpPr>
          <a:xfrm>
            <a:off x="321739" y="1949043"/>
            <a:ext cx="11045148" cy="4615410"/>
            <a:chOff x="321739" y="1949043"/>
            <a:chExt cx="11045148" cy="4615410"/>
          </a:xfrm>
        </p:grpSpPr>
        <p:pic>
          <p:nvPicPr>
            <p:cNvPr id="8" name="Picture 7">
              <a:extLst>
                <a:ext uri="{FF2B5EF4-FFF2-40B4-BE49-F238E27FC236}">
                  <a16:creationId xmlns:a16="http://schemas.microsoft.com/office/drawing/2014/main" id="{2D5EC9EE-664D-AE15-AC85-AF1822F574BD}"/>
                </a:ext>
              </a:extLst>
            </p:cNvPr>
            <p:cNvPicPr>
              <a:picLocks noChangeAspect="1"/>
            </p:cNvPicPr>
            <p:nvPr/>
          </p:nvPicPr>
          <p:blipFill rotWithShape="1">
            <a:blip r:embed="rId2">
              <a:extLst>
                <a:ext uri="{28A0092B-C50C-407E-A947-70E740481C1C}">
                  <a14:useLocalDpi xmlns:a14="http://schemas.microsoft.com/office/drawing/2010/main" val="0"/>
                </a:ext>
              </a:extLst>
            </a:blip>
            <a:srcRect l="6555" t="17869" r="11324" b="15739"/>
            <a:stretch/>
          </p:blipFill>
          <p:spPr>
            <a:xfrm>
              <a:off x="321739" y="1949043"/>
              <a:ext cx="8896689" cy="4615410"/>
            </a:xfrm>
            <a:prstGeom prst="rect">
              <a:avLst/>
            </a:prstGeom>
          </p:spPr>
        </p:pic>
        <p:grpSp>
          <p:nvGrpSpPr>
            <p:cNvPr id="14" name="Group 13">
              <a:extLst>
                <a:ext uri="{FF2B5EF4-FFF2-40B4-BE49-F238E27FC236}">
                  <a16:creationId xmlns:a16="http://schemas.microsoft.com/office/drawing/2014/main" id="{45078509-D70B-D445-1F7A-0F5616974CF9}"/>
                </a:ext>
              </a:extLst>
            </p:cNvPr>
            <p:cNvGrpSpPr/>
            <p:nvPr/>
          </p:nvGrpSpPr>
          <p:grpSpPr>
            <a:xfrm>
              <a:off x="9846223" y="5665291"/>
              <a:ext cx="1520664" cy="369332"/>
              <a:chOff x="10122670" y="4835951"/>
              <a:chExt cx="1520664" cy="369332"/>
            </a:xfrm>
          </p:grpSpPr>
          <p:sp>
            <p:nvSpPr>
              <p:cNvPr id="12" name="TextBox 11">
                <a:extLst>
                  <a:ext uri="{FF2B5EF4-FFF2-40B4-BE49-F238E27FC236}">
                    <a16:creationId xmlns:a16="http://schemas.microsoft.com/office/drawing/2014/main" id="{38D4F41A-B6BF-C3A0-F1E8-410526ECB8DF}"/>
                  </a:ext>
                </a:extLst>
              </p:cNvPr>
              <p:cNvSpPr txBox="1"/>
              <p:nvPr/>
            </p:nvSpPr>
            <p:spPr>
              <a:xfrm>
                <a:off x="10162095" y="4835951"/>
                <a:ext cx="1481239" cy="369332"/>
              </a:xfrm>
              <a:prstGeom prst="rect">
                <a:avLst/>
              </a:prstGeom>
              <a:noFill/>
            </p:spPr>
            <p:txBody>
              <a:bodyPr wrap="none" rtlCol="0">
                <a:spAutoFit/>
              </a:bodyPr>
              <a:lstStyle/>
              <a:p>
                <a:r>
                  <a:rPr lang="ka-GE" dirty="0"/>
                  <a:t>- </a:t>
                </a:r>
                <a:r>
                  <a:rPr lang="en-US" dirty="0"/>
                  <a:t>5375 cluster</a:t>
                </a:r>
              </a:p>
            </p:txBody>
          </p:sp>
          <p:sp>
            <p:nvSpPr>
              <p:cNvPr id="13" name="Flowchart: Connector 12">
                <a:extLst>
                  <a:ext uri="{FF2B5EF4-FFF2-40B4-BE49-F238E27FC236}">
                    <a16:creationId xmlns:a16="http://schemas.microsoft.com/office/drawing/2014/main" id="{EB6F8575-ED13-F747-A035-ACA530C8F3B7}"/>
                  </a:ext>
                </a:extLst>
              </p:cNvPr>
              <p:cNvSpPr/>
              <p:nvPr/>
            </p:nvSpPr>
            <p:spPr>
              <a:xfrm>
                <a:off x="10122670" y="5001852"/>
                <a:ext cx="45719" cy="56561"/>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sp>
        <p:nvSpPr>
          <p:cNvPr id="4" name="TextBox 3"/>
          <p:cNvSpPr txBox="1"/>
          <p:nvPr/>
        </p:nvSpPr>
        <p:spPr>
          <a:xfrm>
            <a:off x="2528868" y="238016"/>
            <a:ext cx="6622990" cy="461665"/>
          </a:xfrm>
          <a:prstGeom prst="rect">
            <a:avLst/>
          </a:prstGeom>
          <a:noFill/>
        </p:spPr>
        <p:txBody>
          <a:bodyPr wrap="square" rtlCol="0">
            <a:spAutoFit/>
          </a:bodyPr>
          <a:lstStyle/>
          <a:p>
            <a:r>
              <a:rPr lang="en-US" sz="2400" b="1" dirty="0">
                <a:effectLst>
                  <a:outerShdw blurRad="38100" dist="38100" dir="2700000" algn="tl">
                    <a:srgbClr val="000000">
                      <a:alpha val="43137"/>
                    </a:srgbClr>
                  </a:outerShdw>
                </a:effectLst>
                <a:latin typeface="Sylfaen" panose="010A0502050306030303" pitchFamily="18" charset="0"/>
              </a:rPr>
              <a:t>         National Forest Inventory Research Area</a:t>
            </a:r>
          </a:p>
        </p:txBody>
      </p:sp>
      <p:grpSp>
        <p:nvGrpSpPr>
          <p:cNvPr id="19" name="Group 18">
            <a:extLst>
              <a:ext uri="{FF2B5EF4-FFF2-40B4-BE49-F238E27FC236}">
                <a16:creationId xmlns:a16="http://schemas.microsoft.com/office/drawing/2014/main" id="{83327AC1-E53C-8C2F-54FF-EABB12F7834A}"/>
              </a:ext>
            </a:extLst>
          </p:cNvPr>
          <p:cNvGrpSpPr/>
          <p:nvPr/>
        </p:nvGrpSpPr>
        <p:grpSpPr>
          <a:xfrm>
            <a:off x="373498" y="1893693"/>
            <a:ext cx="11019174" cy="4887797"/>
            <a:chOff x="364672" y="1885405"/>
            <a:chExt cx="11019174" cy="4887797"/>
          </a:xfrm>
        </p:grpSpPr>
        <p:grpSp>
          <p:nvGrpSpPr>
            <p:cNvPr id="3" name="Group 2">
              <a:extLst>
                <a:ext uri="{FF2B5EF4-FFF2-40B4-BE49-F238E27FC236}">
                  <a16:creationId xmlns:a16="http://schemas.microsoft.com/office/drawing/2014/main" id="{198740C1-876E-E13C-F73F-B511DE255600}"/>
                </a:ext>
              </a:extLst>
            </p:cNvPr>
            <p:cNvGrpSpPr/>
            <p:nvPr/>
          </p:nvGrpSpPr>
          <p:grpSpPr>
            <a:xfrm>
              <a:off x="364672" y="1885405"/>
              <a:ext cx="8832915" cy="4887797"/>
              <a:chOff x="851487" y="1007979"/>
              <a:chExt cx="9351034" cy="5275420"/>
            </a:xfrm>
          </p:grpSpPr>
          <p:pic>
            <p:nvPicPr>
              <p:cNvPr id="6" name="Picture 5">
                <a:extLst>
                  <a:ext uri="{FF2B5EF4-FFF2-40B4-BE49-F238E27FC236}">
                    <a16:creationId xmlns:a16="http://schemas.microsoft.com/office/drawing/2014/main" id="{D51C7353-A5E9-2A36-04B7-76A81F7318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14" t="4334" r="1909" b="18742"/>
              <a:stretch/>
            </p:blipFill>
            <p:spPr>
              <a:xfrm>
                <a:off x="851487" y="1007979"/>
                <a:ext cx="9351034" cy="5275420"/>
              </a:xfrm>
              <a:prstGeom prst="rect">
                <a:avLst/>
              </a:prstGeom>
            </p:spPr>
          </p:pic>
          <p:sp>
            <p:nvSpPr>
              <p:cNvPr id="7" name="Rectangle 6">
                <a:extLst>
                  <a:ext uri="{FF2B5EF4-FFF2-40B4-BE49-F238E27FC236}">
                    <a16:creationId xmlns:a16="http://schemas.microsoft.com/office/drawing/2014/main" id="{542D9481-6AFB-8B2B-CEA5-371C22EDE5AE}"/>
                  </a:ext>
                </a:extLst>
              </p:cNvPr>
              <p:cNvSpPr/>
              <p:nvPr/>
            </p:nvSpPr>
            <p:spPr>
              <a:xfrm>
                <a:off x="8669547" y="1811547"/>
                <a:ext cx="983411" cy="6814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87426CA6-4367-E7BB-ED59-8D35FB9AEB9F}"/>
                </a:ext>
              </a:extLst>
            </p:cNvPr>
            <p:cNvGrpSpPr/>
            <p:nvPr/>
          </p:nvGrpSpPr>
          <p:grpSpPr>
            <a:xfrm>
              <a:off x="9842792" y="5673927"/>
              <a:ext cx="1541054" cy="369332"/>
              <a:chOff x="9885322" y="5057239"/>
              <a:chExt cx="1541054" cy="369332"/>
            </a:xfrm>
          </p:grpSpPr>
          <p:sp>
            <p:nvSpPr>
              <p:cNvPr id="9" name="TextBox 8">
                <a:extLst>
                  <a:ext uri="{FF2B5EF4-FFF2-40B4-BE49-F238E27FC236}">
                    <a16:creationId xmlns:a16="http://schemas.microsoft.com/office/drawing/2014/main" id="{EAD4756A-8DD7-0692-BDF7-97B0C0C2524F}"/>
                  </a:ext>
                </a:extLst>
              </p:cNvPr>
              <p:cNvSpPr txBox="1"/>
              <p:nvPr/>
            </p:nvSpPr>
            <p:spPr>
              <a:xfrm>
                <a:off x="9945137" y="5057239"/>
                <a:ext cx="1481239" cy="369332"/>
              </a:xfrm>
              <a:prstGeom prst="rect">
                <a:avLst/>
              </a:prstGeom>
              <a:solidFill>
                <a:schemeClr val="bg1"/>
              </a:solidFill>
            </p:spPr>
            <p:txBody>
              <a:bodyPr wrap="none" rtlCol="0">
                <a:spAutoFit/>
              </a:bodyPr>
              <a:lstStyle/>
              <a:p>
                <a:r>
                  <a:rPr lang="ka-GE" dirty="0"/>
                  <a:t>- </a:t>
                </a:r>
                <a:r>
                  <a:rPr lang="en-US" dirty="0"/>
                  <a:t>2702 cluster</a:t>
                </a:r>
              </a:p>
            </p:txBody>
          </p:sp>
          <p:sp>
            <p:nvSpPr>
              <p:cNvPr id="2" name="Flowchart: Connector 1">
                <a:extLst>
                  <a:ext uri="{FF2B5EF4-FFF2-40B4-BE49-F238E27FC236}">
                    <a16:creationId xmlns:a16="http://schemas.microsoft.com/office/drawing/2014/main" id="{6BDCD884-D4C1-B7EF-A4E9-45BE1D379A1A}"/>
                  </a:ext>
                </a:extLst>
              </p:cNvPr>
              <p:cNvSpPr/>
              <p:nvPr/>
            </p:nvSpPr>
            <p:spPr>
              <a:xfrm>
                <a:off x="9885322" y="5209076"/>
                <a:ext cx="45719" cy="56561"/>
              </a:xfrm>
              <a:prstGeom prst="flowChartConnector">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sp>
        <p:nvSpPr>
          <p:cNvPr id="23" name="TextBox 22">
            <a:extLst>
              <a:ext uri="{FF2B5EF4-FFF2-40B4-BE49-F238E27FC236}">
                <a16:creationId xmlns:a16="http://schemas.microsoft.com/office/drawing/2014/main" id="{DEDA4665-33DF-24BB-0152-C57483F896DA}"/>
              </a:ext>
            </a:extLst>
          </p:cNvPr>
          <p:cNvSpPr txBox="1"/>
          <p:nvPr/>
        </p:nvSpPr>
        <p:spPr>
          <a:xfrm>
            <a:off x="497072" y="1128180"/>
            <a:ext cx="2543839" cy="646331"/>
          </a:xfrm>
          <a:prstGeom prst="rect">
            <a:avLst/>
          </a:prstGeom>
          <a:noFill/>
        </p:spPr>
        <p:txBody>
          <a:bodyPr wrap="square">
            <a:spAutoFit/>
          </a:bodyPr>
          <a:lstStyle/>
          <a:p>
            <a:pPr marL="0" marR="0" lvl="0" indent="0" algn="ctr" rtl="0">
              <a:spcBef>
                <a:spcPts val="0"/>
              </a:spcBef>
              <a:spcAft>
                <a:spcPts val="0"/>
              </a:spcAft>
              <a:buNone/>
            </a:pPr>
            <a:r>
              <a:rPr lang="en-US" sz="1800" b="1" dirty="0">
                <a:latin typeface="Sylfaen" panose="010A0502050306030303" pitchFamily="18" charset="0"/>
                <a:ea typeface="Merriweather"/>
                <a:cs typeface="Merriweather"/>
                <a:sym typeface="Merriweather"/>
              </a:rPr>
              <a:t>NFI grid size: </a:t>
            </a:r>
            <a:br>
              <a:rPr lang="en-US" sz="1800" b="1" dirty="0">
                <a:latin typeface="Sylfaen" panose="010A0502050306030303" pitchFamily="18" charset="0"/>
                <a:ea typeface="Merriweather"/>
                <a:cs typeface="Merriweather"/>
                <a:sym typeface="Merriweather"/>
              </a:rPr>
            </a:br>
            <a:r>
              <a:rPr lang="en-US" sz="1800" b="1" dirty="0">
                <a:latin typeface="Sylfaen" panose="010A0502050306030303" pitchFamily="18" charset="0"/>
                <a:ea typeface="Merriweather"/>
                <a:cs typeface="Merriweather"/>
                <a:sym typeface="Merriweather"/>
              </a:rPr>
              <a:t>3.6 x 3.6 km</a:t>
            </a:r>
          </a:p>
        </p:txBody>
      </p:sp>
    </p:spTree>
    <p:extLst>
      <p:ext uri="{BB962C8B-B14F-4D97-AF65-F5344CB8AC3E}">
        <p14:creationId xmlns:p14="http://schemas.microsoft.com/office/powerpoint/2010/main" val="3884811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Abgerundetes Rechteck 4">
            <a:extLst>
              <a:ext uri="{FF2B5EF4-FFF2-40B4-BE49-F238E27FC236}">
                <a16:creationId xmlns:a16="http://schemas.microsoft.com/office/drawing/2014/main" id="{96DF2EA0-8C81-4B9F-B36B-16461F0340D0}"/>
              </a:ext>
            </a:extLst>
          </p:cNvPr>
          <p:cNvSpPr/>
          <p:nvPr/>
        </p:nvSpPr>
        <p:spPr>
          <a:xfrm>
            <a:off x="2976984" y="997254"/>
            <a:ext cx="6238031" cy="626533"/>
          </a:xfrm>
          <a:prstGeom prst="roundRect">
            <a:avLst/>
          </a:prstGeom>
          <a:solidFill>
            <a:schemeClr val="accent1">
              <a:lumMod val="75000"/>
              <a:alpha val="74902"/>
            </a:schemeClr>
          </a:solidFill>
          <a:ln>
            <a:noFill/>
          </a:ln>
        </p:spPr>
        <p:style>
          <a:lnRef idx="2">
            <a:schemeClr val="dk1">
              <a:shade val="50000"/>
            </a:schemeClr>
          </a:lnRef>
          <a:fillRef idx="1002">
            <a:schemeClr val="lt2"/>
          </a:fillRef>
          <a:effectRef idx="0">
            <a:schemeClr val="dk1"/>
          </a:effectRef>
          <a:fontRef idx="minor">
            <a:schemeClr val="lt1"/>
          </a:fontRef>
        </p:style>
        <p:txBody>
          <a:bodyPr rtlCol="0" anchor="ctr"/>
          <a:lstStyle/>
          <a:p>
            <a:pPr algn="ctr"/>
            <a:r>
              <a:rPr lang="en-US" dirty="0">
                <a:solidFill>
                  <a:schemeClr val="bg1"/>
                </a:solidFill>
                <a:latin typeface="Sylfaen" panose="010A0502050306030303" pitchFamily="18" charset="0"/>
              </a:rPr>
              <a:t>National Forest Inventory documents</a:t>
            </a:r>
            <a:endParaRPr lang="de-DE" dirty="0">
              <a:solidFill>
                <a:schemeClr val="bg1"/>
              </a:solidFill>
              <a:latin typeface="Sylfaen" panose="010A0502050306030303" pitchFamily="18" charset="0"/>
            </a:endParaRPr>
          </a:p>
        </p:txBody>
      </p:sp>
      <p:sp>
        <p:nvSpPr>
          <p:cNvPr id="15" name="Abgerundetes Rechteck 5">
            <a:extLst>
              <a:ext uri="{FF2B5EF4-FFF2-40B4-BE49-F238E27FC236}">
                <a16:creationId xmlns:a16="http://schemas.microsoft.com/office/drawing/2014/main" id="{D2D10A9A-76BC-4DEC-A44E-C006E28958A5}"/>
              </a:ext>
            </a:extLst>
          </p:cNvPr>
          <p:cNvSpPr/>
          <p:nvPr/>
        </p:nvSpPr>
        <p:spPr>
          <a:xfrm>
            <a:off x="6642893" y="3317288"/>
            <a:ext cx="4416215" cy="922867"/>
          </a:xfrm>
          <a:prstGeom prst="roundRect">
            <a:avLst/>
          </a:prstGeom>
          <a:solidFill>
            <a:schemeClr val="accent1">
              <a:lumMod val="60000"/>
              <a:lumOff val="40000"/>
              <a:alpha val="74902"/>
            </a:schemeClr>
          </a:solidFill>
          <a:ln>
            <a:noFill/>
          </a:ln>
        </p:spPr>
        <p:style>
          <a:lnRef idx="2">
            <a:schemeClr val="dk1">
              <a:shade val="50000"/>
            </a:schemeClr>
          </a:lnRef>
          <a:fillRef idx="1002">
            <a:schemeClr val="lt2"/>
          </a:fillRef>
          <a:effectRef idx="0">
            <a:schemeClr val="dk1"/>
          </a:effectRef>
          <a:fontRef idx="minor">
            <a:schemeClr val="lt1"/>
          </a:fontRef>
        </p:style>
        <p:txBody>
          <a:bodyPr rtlCol="0" anchor="ctr"/>
          <a:lstStyle/>
          <a:p>
            <a:pPr algn="ctr"/>
            <a:r>
              <a:rPr lang="en-US" dirty="0">
                <a:solidFill>
                  <a:schemeClr val="tx1"/>
                </a:solidFill>
                <a:latin typeface="Sylfaen" panose="010A0502050306030303" pitchFamily="18" charset="0"/>
              </a:rPr>
              <a:t>National forest inventory field guide</a:t>
            </a:r>
            <a:endParaRPr lang="de-DE" dirty="0">
              <a:solidFill>
                <a:schemeClr val="tx1"/>
              </a:solidFill>
              <a:latin typeface="Sylfaen" panose="010A0502050306030303" pitchFamily="18" charset="0"/>
            </a:endParaRPr>
          </a:p>
        </p:txBody>
      </p:sp>
      <p:sp>
        <p:nvSpPr>
          <p:cNvPr id="16" name="Abgerundetes Rechteck 6">
            <a:extLst>
              <a:ext uri="{FF2B5EF4-FFF2-40B4-BE49-F238E27FC236}">
                <a16:creationId xmlns:a16="http://schemas.microsoft.com/office/drawing/2014/main" id="{83166460-A233-4784-9FAB-9EFEE4A14FE2}"/>
              </a:ext>
            </a:extLst>
          </p:cNvPr>
          <p:cNvSpPr/>
          <p:nvPr/>
        </p:nvSpPr>
        <p:spPr>
          <a:xfrm>
            <a:off x="1132892" y="3295325"/>
            <a:ext cx="4284135" cy="922867"/>
          </a:xfrm>
          <a:prstGeom prst="roundRect">
            <a:avLst/>
          </a:prstGeom>
          <a:solidFill>
            <a:schemeClr val="accent1">
              <a:lumMod val="60000"/>
              <a:lumOff val="40000"/>
              <a:alpha val="74902"/>
            </a:schemeClr>
          </a:solidFill>
          <a:ln>
            <a:noFill/>
          </a:ln>
        </p:spPr>
        <p:style>
          <a:lnRef idx="2">
            <a:schemeClr val="dk1">
              <a:shade val="50000"/>
            </a:schemeClr>
          </a:lnRef>
          <a:fillRef idx="1002">
            <a:schemeClr val="lt2"/>
          </a:fillRef>
          <a:effectRef idx="0">
            <a:schemeClr val="dk1"/>
          </a:effectRef>
          <a:fontRef idx="minor">
            <a:schemeClr val="lt1"/>
          </a:fontRef>
        </p:style>
        <p:txBody>
          <a:bodyPr rtlCol="0" anchor="ctr"/>
          <a:lstStyle/>
          <a:p>
            <a:pPr algn="ctr"/>
            <a:r>
              <a:rPr lang="en-US" dirty="0">
                <a:solidFill>
                  <a:schemeClr val="tx1"/>
                </a:solidFill>
                <a:latin typeface="Sylfaen" panose="010A0502050306030303" pitchFamily="18" charset="0"/>
              </a:rPr>
              <a:t>Technical details of national forest inventory methodology(protocol)</a:t>
            </a:r>
            <a:endParaRPr lang="de-DE" dirty="0">
              <a:solidFill>
                <a:schemeClr val="tx1"/>
              </a:solidFill>
              <a:latin typeface="Sylfaen" panose="010A0502050306030303" pitchFamily="18" charset="0"/>
            </a:endParaRPr>
          </a:p>
        </p:txBody>
      </p:sp>
      <p:sp>
        <p:nvSpPr>
          <p:cNvPr id="29" name="Abgerundetes Rechteck 21">
            <a:extLst>
              <a:ext uri="{FF2B5EF4-FFF2-40B4-BE49-F238E27FC236}">
                <a16:creationId xmlns:a16="http://schemas.microsoft.com/office/drawing/2014/main" id="{49F02A9C-C7DF-42E2-BDEF-1B17B93C0354}"/>
              </a:ext>
            </a:extLst>
          </p:cNvPr>
          <p:cNvSpPr/>
          <p:nvPr/>
        </p:nvSpPr>
        <p:spPr>
          <a:xfrm>
            <a:off x="4198718" y="2277452"/>
            <a:ext cx="3687307" cy="532062"/>
          </a:xfrm>
          <a:prstGeom prst="roundRect">
            <a:avLst/>
          </a:prstGeom>
          <a:solidFill>
            <a:schemeClr val="tx2">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latin typeface="Sylfaen" panose="010A0502050306030303" pitchFamily="18" charset="0"/>
              </a:rPr>
              <a:t>Informational needs</a:t>
            </a:r>
          </a:p>
          <a:p>
            <a:pPr algn="ctr"/>
            <a:r>
              <a:rPr lang="ka-GE" dirty="0">
                <a:solidFill>
                  <a:schemeClr val="tx1"/>
                </a:solidFill>
                <a:latin typeface="Sylfaen" panose="010A0502050306030303" pitchFamily="18" charset="0"/>
              </a:rPr>
              <a:t>(</a:t>
            </a:r>
            <a:r>
              <a:rPr lang="en-US" dirty="0">
                <a:solidFill>
                  <a:schemeClr val="tx1"/>
                </a:solidFill>
                <a:latin typeface="Sylfaen" panose="010A0502050306030303" pitchFamily="18" charset="0"/>
              </a:rPr>
              <a:t>Ministry</a:t>
            </a:r>
            <a:r>
              <a:rPr lang="ka-GE" dirty="0">
                <a:solidFill>
                  <a:schemeClr val="tx1"/>
                </a:solidFill>
              </a:rPr>
              <a:t>)</a:t>
            </a:r>
            <a:endParaRPr lang="de-DE" dirty="0">
              <a:solidFill>
                <a:schemeClr val="tx1"/>
              </a:solidFill>
            </a:endParaRPr>
          </a:p>
        </p:txBody>
      </p:sp>
      <p:sp>
        <p:nvSpPr>
          <p:cNvPr id="33" name="Abgerundetes Rechteck 4">
            <a:extLst>
              <a:ext uri="{FF2B5EF4-FFF2-40B4-BE49-F238E27FC236}">
                <a16:creationId xmlns:a16="http://schemas.microsoft.com/office/drawing/2014/main" id="{94E9369C-5DBD-4FA8-8E28-153FE8586549}"/>
              </a:ext>
            </a:extLst>
          </p:cNvPr>
          <p:cNvSpPr/>
          <p:nvPr/>
        </p:nvSpPr>
        <p:spPr>
          <a:xfrm>
            <a:off x="3678081" y="135440"/>
            <a:ext cx="4677948" cy="626533"/>
          </a:xfrm>
          <a:prstGeom prst="roundRect">
            <a:avLst/>
          </a:prstGeom>
          <a:solidFill>
            <a:schemeClr val="tx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solidFill>
                  <a:schemeClr val="tx1"/>
                </a:solidFill>
                <a:effectLst>
                  <a:outerShdw blurRad="38100" dist="38100" dir="2700000" algn="tl">
                    <a:srgbClr val="000000">
                      <a:alpha val="43137"/>
                    </a:srgbClr>
                  </a:outerShdw>
                </a:effectLst>
                <a:latin typeface="Sylfaen" panose="010A0502050306030303" pitchFamily="18" charset="0"/>
              </a:rPr>
              <a:t>Preparatory work</a:t>
            </a:r>
            <a:endParaRPr lang="en-US" sz="2400" b="1" i="0" dirty="0">
              <a:solidFill>
                <a:schemeClr val="tx1"/>
              </a:solidFill>
              <a:effectLst>
                <a:outerShdw blurRad="38100" dist="38100" dir="2700000" algn="tl">
                  <a:srgbClr val="000000">
                    <a:alpha val="43137"/>
                  </a:srgbClr>
                </a:outerShdw>
              </a:effectLst>
              <a:latin typeface="Sylfaen" panose="010A0502050306030303" pitchFamily="18" charset="0"/>
            </a:endParaRPr>
          </a:p>
        </p:txBody>
      </p:sp>
      <p:sp>
        <p:nvSpPr>
          <p:cNvPr id="34" name="Arrow: Down 33">
            <a:extLst>
              <a:ext uri="{FF2B5EF4-FFF2-40B4-BE49-F238E27FC236}">
                <a16:creationId xmlns:a16="http://schemas.microsoft.com/office/drawing/2014/main" id="{09120EE6-D465-4CB3-937D-F5D69F9CFD0F}"/>
              </a:ext>
            </a:extLst>
          </p:cNvPr>
          <p:cNvSpPr/>
          <p:nvPr/>
        </p:nvSpPr>
        <p:spPr>
          <a:xfrm>
            <a:off x="5872480" y="1747520"/>
            <a:ext cx="339784" cy="4489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Down 34">
            <a:extLst>
              <a:ext uri="{FF2B5EF4-FFF2-40B4-BE49-F238E27FC236}">
                <a16:creationId xmlns:a16="http://schemas.microsoft.com/office/drawing/2014/main" id="{645F1B62-66BA-43AA-969B-D3A16B908069}"/>
              </a:ext>
            </a:extLst>
          </p:cNvPr>
          <p:cNvSpPr/>
          <p:nvPr/>
        </p:nvSpPr>
        <p:spPr>
          <a:xfrm rot="2570762">
            <a:off x="4245286" y="2859744"/>
            <a:ext cx="193255" cy="3679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bgerundetes Rechteck 7">
            <a:extLst>
              <a:ext uri="{FF2B5EF4-FFF2-40B4-BE49-F238E27FC236}">
                <a16:creationId xmlns:a16="http://schemas.microsoft.com/office/drawing/2014/main" id="{A2E202DB-CC21-4517-B145-8D756FA35FC1}"/>
              </a:ext>
            </a:extLst>
          </p:cNvPr>
          <p:cNvSpPr/>
          <p:nvPr/>
        </p:nvSpPr>
        <p:spPr>
          <a:xfrm>
            <a:off x="891477" y="4374038"/>
            <a:ext cx="2263597" cy="990659"/>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Sylfaen" panose="010A0502050306030303" pitchFamily="18" charset="0"/>
              </a:rPr>
              <a:t>FAO – “</a:t>
            </a:r>
            <a:r>
              <a:rPr lang="de-DE" sz="1600" dirty="0">
                <a:latin typeface="Sylfaen" panose="010A0502050306030303" pitchFamily="18" charset="0"/>
              </a:rPr>
              <a:t>Open </a:t>
            </a:r>
            <a:r>
              <a:rPr lang="de-DE" sz="1600" dirty="0" err="1">
                <a:latin typeface="Sylfaen" panose="010A0502050306030303" pitchFamily="18" charset="0"/>
              </a:rPr>
              <a:t>Foris</a:t>
            </a:r>
            <a:r>
              <a:rPr lang="de-DE" sz="1600" dirty="0">
                <a:latin typeface="Sylfaen" panose="010A0502050306030303" pitchFamily="18" charset="0"/>
              </a:rPr>
              <a:t>“</a:t>
            </a:r>
            <a:r>
              <a:rPr lang="ka-GE" sz="1600" dirty="0">
                <a:latin typeface="Sylfaen" panose="010A0502050306030303" pitchFamily="18" charset="0"/>
              </a:rPr>
              <a:t> </a:t>
            </a:r>
            <a:r>
              <a:rPr lang="en-US" sz="1600" dirty="0">
                <a:latin typeface="Sylfaen" panose="010A0502050306030303" pitchFamily="18" charset="0"/>
              </a:rPr>
              <a:t>module methodology</a:t>
            </a:r>
            <a:endParaRPr lang="de-DE" sz="1600" dirty="0">
              <a:latin typeface="Sylfaen" panose="010A0502050306030303" pitchFamily="18" charset="0"/>
            </a:endParaRPr>
          </a:p>
        </p:txBody>
      </p:sp>
      <p:sp>
        <p:nvSpPr>
          <p:cNvPr id="39" name="Abgerundetes Rechteck 8">
            <a:extLst>
              <a:ext uri="{FF2B5EF4-FFF2-40B4-BE49-F238E27FC236}">
                <a16:creationId xmlns:a16="http://schemas.microsoft.com/office/drawing/2014/main" id="{D70971B1-F4D3-4009-9848-22E285070D12}"/>
              </a:ext>
            </a:extLst>
          </p:cNvPr>
          <p:cNvSpPr/>
          <p:nvPr/>
        </p:nvSpPr>
        <p:spPr>
          <a:xfrm>
            <a:off x="3545706" y="4355184"/>
            <a:ext cx="2378908" cy="106923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Sylfaen" panose="010A0502050306030303" pitchFamily="18" charset="0"/>
              </a:rPr>
              <a:t>Manual on field work equipment usage</a:t>
            </a:r>
            <a:endParaRPr lang="de-DE" sz="1600" dirty="0">
              <a:latin typeface="Sylfaen" panose="010A0502050306030303" pitchFamily="18" charset="0"/>
            </a:endParaRPr>
          </a:p>
        </p:txBody>
      </p:sp>
      <p:sp>
        <p:nvSpPr>
          <p:cNvPr id="40" name="Abgerundetes Rechteck 9">
            <a:extLst>
              <a:ext uri="{FF2B5EF4-FFF2-40B4-BE49-F238E27FC236}">
                <a16:creationId xmlns:a16="http://schemas.microsoft.com/office/drawing/2014/main" id="{8B2B6862-7271-4004-8D37-2A4A299566F8}"/>
              </a:ext>
            </a:extLst>
          </p:cNvPr>
          <p:cNvSpPr/>
          <p:nvPr/>
        </p:nvSpPr>
        <p:spPr>
          <a:xfrm>
            <a:off x="6789924" y="4355184"/>
            <a:ext cx="2170855" cy="1024365"/>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Sylfaen" panose="010A0502050306030303" pitchFamily="18" charset="0"/>
              </a:rPr>
              <a:t>Field group training modules</a:t>
            </a:r>
            <a:endParaRPr lang="de-DE" sz="1600" dirty="0">
              <a:latin typeface="Sylfaen" panose="010A0502050306030303" pitchFamily="18" charset="0"/>
            </a:endParaRPr>
          </a:p>
        </p:txBody>
      </p:sp>
      <p:sp>
        <p:nvSpPr>
          <p:cNvPr id="41" name="Abgerundetes Rechteck 7">
            <a:extLst>
              <a:ext uri="{FF2B5EF4-FFF2-40B4-BE49-F238E27FC236}">
                <a16:creationId xmlns:a16="http://schemas.microsoft.com/office/drawing/2014/main" id="{793975E1-732B-4872-8BDC-C727EA65C908}"/>
              </a:ext>
            </a:extLst>
          </p:cNvPr>
          <p:cNvSpPr/>
          <p:nvPr/>
        </p:nvSpPr>
        <p:spPr>
          <a:xfrm>
            <a:off x="9351411" y="4336330"/>
            <a:ext cx="2111583" cy="1076707"/>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latin typeface="Sylfaen" panose="010A0502050306030303" pitchFamily="18" charset="0"/>
              </a:rPr>
              <a:t>Field </a:t>
            </a:r>
            <a:r>
              <a:rPr lang="de-DE" sz="1600" dirty="0" err="1">
                <a:latin typeface="Sylfaen" panose="010A0502050306030303" pitchFamily="18" charset="0"/>
              </a:rPr>
              <a:t>work</a:t>
            </a:r>
            <a:r>
              <a:rPr lang="de-DE" sz="1600" dirty="0">
                <a:latin typeface="Sylfaen" panose="010A0502050306030303" pitchFamily="18" charset="0"/>
              </a:rPr>
              <a:t> </a:t>
            </a:r>
            <a:r>
              <a:rPr lang="de-DE" sz="1600" dirty="0" err="1">
                <a:latin typeface="Sylfaen" panose="010A0502050306030303" pitchFamily="18" charset="0"/>
              </a:rPr>
              <a:t>control</a:t>
            </a:r>
            <a:r>
              <a:rPr lang="de-DE" sz="1600" dirty="0">
                <a:latin typeface="Sylfaen" panose="010A0502050306030303" pitchFamily="18" charset="0"/>
              </a:rPr>
              <a:t> </a:t>
            </a:r>
            <a:r>
              <a:rPr lang="de-DE" sz="1600" dirty="0" err="1">
                <a:latin typeface="Sylfaen" panose="010A0502050306030303" pitchFamily="18" charset="0"/>
              </a:rPr>
              <a:t>methodology</a:t>
            </a:r>
            <a:endParaRPr lang="de-DE" sz="1600" dirty="0">
              <a:latin typeface="Sylfaen" panose="010A0502050306030303" pitchFamily="18" charset="0"/>
            </a:endParaRPr>
          </a:p>
        </p:txBody>
      </p:sp>
      <p:sp>
        <p:nvSpPr>
          <p:cNvPr id="46" name="Arrow: Down 45">
            <a:extLst>
              <a:ext uri="{FF2B5EF4-FFF2-40B4-BE49-F238E27FC236}">
                <a16:creationId xmlns:a16="http://schemas.microsoft.com/office/drawing/2014/main" id="{11C3C00D-2EF1-40F1-86C9-2B952B1FA534}"/>
              </a:ext>
            </a:extLst>
          </p:cNvPr>
          <p:cNvSpPr/>
          <p:nvPr/>
        </p:nvSpPr>
        <p:spPr>
          <a:xfrm rot="19509497">
            <a:off x="7596883" y="2919810"/>
            <a:ext cx="193255" cy="3679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Abgerundetes Rechteck 6">
            <a:extLst>
              <a:ext uri="{FF2B5EF4-FFF2-40B4-BE49-F238E27FC236}">
                <a16:creationId xmlns:a16="http://schemas.microsoft.com/office/drawing/2014/main" id="{8B7B1ACE-5B2D-4D19-8683-0DFC63C913D6}"/>
              </a:ext>
            </a:extLst>
          </p:cNvPr>
          <p:cNvSpPr/>
          <p:nvPr/>
        </p:nvSpPr>
        <p:spPr>
          <a:xfrm>
            <a:off x="4089551" y="5626872"/>
            <a:ext cx="4284135" cy="922867"/>
          </a:xfrm>
          <a:prstGeom prst="roundRect">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latin typeface="Sylfaen" panose="010A0502050306030303" pitchFamily="18" charset="0"/>
              </a:rPr>
              <a:t>NFI Terms of Reference </a:t>
            </a:r>
            <a:r>
              <a:rPr lang="ka-GE" dirty="0">
                <a:solidFill>
                  <a:schemeClr val="tx1"/>
                </a:solidFill>
                <a:latin typeface="Sylfaen" panose="010A0502050306030303" pitchFamily="18" charset="0"/>
              </a:rPr>
              <a:t>(</a:t>
            </a:r>
            <a:r>
              <a:rPr lang="en-US" b="1" i="0" dirty="0">
                <a:solidFill>
                  <a:schemeClr val="tx1"/>
                </a:solidFill>
                <a:effectLst/>
                <a:latin typeface="Sylfaen" panose="010A0502050306030303" pitchFamily="18" charset="0"/>
              </a:rPr>
              <a:t>TOR</a:t>
            </a:r>
            <a:r>
              <a:rPr lang="ka-GE" dirty="0">
                <a:solidFill>
                  <a:schemeClr val="tx1"/>
                </a:solidFill>
                <a:latin typeface="Sylfaen" panose="010A0502050306030303" pitchFamily="18" charset="0"/>
              </a:rPr>
              <a:t>)</a:t>
            </a:r>
            <a:endParaRPr lang="de-DE" dirty="0">
              <a:solidFill>
                <a:schemeClr val="tx1"/>
              </a:solidFill>
              <a:latin typeface="Sylfaen" panose="010A0502050306030303" pitchFamily="18" charset="0"/>
            </a:endParaRPr>
          </a:p>
        </p:txBody>
      </p:sp>
    </p:spTree>
    <p:extLst>
      <p:ext uri="{BB962C8B-B14F-4D97-AF65-F5344CB8AC3E}">
        <p14:creationId xmlns:p14="http://schemas.microsoft.com/office/powerpoint/2010/main" val="32327296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AF944D-5C5A-4620-0B59-9C79ACA4E182}"/>
              </a:ext>
            </a:extLst>
          </p:cNvPr>
          <p:cNvSpPr/>
          <p:nvPr/>
        </p:nvSpPr>
        <p:spPr>
          <a:xfrm>
            <a:off x="83976" y="5924939"/>
            <a:ext cx="1380930" cy="8677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oogle Shape;112;p3">
            <a:extLst>
              <a:ext uri="{FF2B5EF4-FFF2-40B4-BE49-F238E27FC236}">
                <a16:creationId xmlns:a16="http://schemas.microsoft.com/office/drawing/2014/main" id="{6E094027-A38E-5F8D-2BA2-07B668AD6073}"/>
              </a:ext>
            </a:extLst>
          </p:cNvPr>
          <p:cNvPicPr preferRelativeResize="0"/>
          <p:nvPr/>
        </p:nvPicPr>
        <p:blipFill rotWithShape="1">
          <a:blip r:embed="rId3">
            <a:alphaModFix/>
          </a:blip>
          <a:srcRect/>
          <a:stretch/>
        </p:blipFill>
        <p:spPr>
          <a:xfrm>
            <a:off x="0" y="-4598"/>
            <a:ext cx="12192000" cy="2927350"/>
          </a:xfrm>
          <a:prstGeom prst="rect">
            <a:avLst/>
          </a:prstGeom>
          <a:noFill/>
          <a:ln>
            <a:noFill/>
          </a:ln>
        </p:spPr>
      </p:pic>
      <p:sp>
        <p:nvSpPr>
          <p:cNvPr id="5" name="Google Shape;113;p3">
            <a:extLst>
              <a:ext uri="{FF2B5EF4-FFF2-40B4-BE49-F238E27FC236}">
                <a16:creationId xmlns:a16="http://schemas.microsoft.com/office/drawing/2014/main" id="{D2078796-1799-166F-6842-DD9FC8300389}"/>
              </a:ext>
            </a:extLst>
          </p:cNvPr>
          <p:cNvSpPr txBox="1"/>
          <p:nvPr/>
        </p:nvSpPr>
        <p:spPr>
          <a:xfrm>
            <a:off x="2333811" y="58735"/>
            <a:ext cx="7854626" cy="41431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2"/>
              </a:buClr>
              <a:buSzPts val="2400"/>
              <a:buFont typeface="Calibri"/>
              <a:buNone/>
            </a:pPr>
            <a:r>
              <a:rPr lang="en-US" sz="3200" b="1" dirty="0">
                <a:effectLst>
                  <a:outerShdw blurRad="38100" dist="38100" dir="2700000" algn="tl">
                    <a:srgbClr val="000000">
                      <a:alpha val="43137"/>
                    </a:srgbClr>
                  </a:outerShdw>
                </a:effectLst>
                <a:latin typeface="Sylfaen" panose="010A0502050306030303" pitchFamily="18" charset="0"/>
                <a:ea typeface="Calibri"/>
                <a:cs typeface="Calibri"/>
                <a:sym typeface="Calibri"/>
              </a:rPr>
              <a:t>NFI cluster and sample plot design</a:t>
            </a:r>
            <a:endParaRPr sz="3200" b="1" dirty="0">
              <a:effectLst>
                <a:outerShdw blurRad="38100" dist="38100" dir="2700000" algn="tl">
                  <a:srgbClr val="000000">
                    <a:alpha val="43137"/>
                  </a:srgbClr>
                </a:outerShdw>
              </a:effectLst>
              <a:latin typeface="Sylfaen" panose="010A0502050306030303" pitchFamily="18" charset="0"/>
              <a:ea typeface="Calibri"/>
              <a:cs typeface="Calibri"/>
              <a:sym typeface="Calibri"/>
            </a:endParaRPr>
          </a:p>
        </p:txBody>
      </p:sp>
      <p:pic>
        <p:nvPicPr>
          <p:cNvPr id="6" name="Google Shape;114;p3">
            <a:extLst>
              <a:ext uri="{FF2B5EF4-FFF2-40B4-BE49-F238E27FC236}">
                <a16:creationId xmlns:a16="http://schemas.microsoft.com/office/drawing/2014/main" id="{E63F6CB2-BD67-B35D-B65E-0D10328B53BE}"/>
              </a:ext>
            </a:extLst>
          </p:cNvPr>
          <p:cNvPicPr preferRelativeResize="0"/>
          <p:nvPr/>
        </p:nvPicPr>
        <p:blipFill rotWithShape="1">
          <a:blip r:embed="rId4">
            <a:alphaModFix/>
          </a:blip>
          <a:srcRect l="14195" r="14997"/>
          <a:stretch/>
        </p:blipFill>
        <p:spPr>
          <a:xfrm>
            <a:off x="8407849" y="3591813"/>
            <a:ext cx="3574242" cy="3041900"/>
          </a:xfrm>
          <a:prstGeom prst="rect">
            <a:avLst/>
          </a:prstGeom>
          <a:noFill/>
          <a:ln>
            <a:noFill/>
          </a:ln>
        </p:spPr>
      </p:pic>
      <p:sp>
        <p:nvSpPr>
          <p:cNvPr id="7" name="Google Shape;115;p3">
            <a:extLst>
              <a:ext uri="{FF2B5EF4-FFF2-40B4-BE49-F238E27FC236}">
                <a16:creationId xmlns:a16="http://schemas.microsoft.com/office/drawing/2014/main" id="{62BACE89-61F7-A563-85A6-8D6E9920D9FD}"/>
              </a:ext>
            </a:extLst>
          </p:cNvPr>
          <p:cNvSpPr/>
          <p:nvPr/>
        </p:nvSpPr>
        <p:spPr>
          <a:xfrm>
            <a:off x="9063171" y="2951059"/>
            <a:ext cx="3128829" cy="646331"/>
          </a:xfrm>
          <a:prstGeom prst="rect">
            <a:avLst/>
          </a:prstGeom>
          <a:solidFill>
            <a:schemeClr val="bg1">
              <a:alpha val="28627"/>
            </a:scheme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chemeClr val="dk1"/>
                </a:solidFill>
                <a:latin typeface="Sylfaen" panose="010A0502050306030303" pitchFamily="18" charset="0"/>
                <a:ea typeface="Merriweather"/>
                <a:cs typeface="Merriweather"/>
                <a:sym typeface="Merriweather"/>
              </a:rPr>
              <a:t>A cluster consisting of 3  sample plots</a:t>
            </a:r>
          </a:p>
        </p:txBody>
      </p:sp>
      <p:grpSp>
        <p:nvGrpSpPr>
          <p:cNvPr id="8" name="Google Shape;116;p3">
            <a:extLst>
              <a:ext uri="{FF2B5EF4-FFF2-40B4-BE49-F238E27FC236}">
                <a16:creationId xmlns:a16="http://schemas.microsoft.com/office/drawing/2014/main" id="{7A6E29CE-C95E-32F1-0F62-8A3259E606DA}"/>
              </a:ext>
            </a:extLst>
          </p:cNvPr>
          <p:cNvGrpSpPr/>
          <p:nvPr/>
        </p:nvGrpSpPr>
        <p:grpSpPr>
          <a:xfrm rot="1279428">
            <a:off x="6724403" y="5906473"/>
            <a:ext cx="1888154" cy="646290"/>
            <a:chOff x="5796437" y="5740279"/>
            <a:chExt cx="1710180" cy="527097"/>
          </a:xfrm>
        </p:grpSpPr>
        <p:sp>
          <p:nvSpPr>
            <p:cNvPr id="9" name="Google Shape;117;p3">
              <a:extLst>
                <a:ext uri="{FF2B5EF4-FFF2-40B4-BE49-F238E27FC236}">
                  <a16:creationId xmlns:a16="http://schemas.microsoft.com/office/drawing/2014/main" id="{96C35ECA-6F1D-F431-7419-376FF9667E66}"/>
                </a:ext>
              </a:extLst>
            </p:cNvPr>
            <p:cNvSpPr/>
            <p:nvPr/>
          </p:nvSpPr>
          <p:spPr>
            <a:xfrm rot="10556197">
              <a:off x="5796437" y="5875569"/>
              <a:ext cx="1710180" cy="255555"/>
            </a:xfrm>
            <a:prstGeom prst="rightArrow">
              <a:avLst>
                <a:gd name="adj1" fmla="val 20254"/>
                <a:gd name="adj2" fmla="val 111038"/>
              </a:avLst>
            </a:prstGeom>
            <a:solidFill>
              <a:srgbClr val="C4E0B2"/>
            </a:soli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dk1"/>
                </a:solidFill>
                <a:latin typeface="Calibri"/>
                <a:ea typeface="Calibri"/>
                <a:cs typeface="Calibri"/>
                <a:sym typeface="Calibri"/>
              </a:endParaRPr>
            </a:p>
          </p:txBody>
        </p:sp>
        <p:sp>
          <p:nvSpPr>
            <p:cNvPr id="10" name="Google Shape;118;p3">
              <a:extLst>
                <a:ext uri="{FF2B5EF4-FFF2-40B4-BE49-F238E27FC236}">
                  <a16:creationId xmlns:a16="http://schemas.microsoft.com/office/drawing/2014/main" id="{E8A200BF-A399-AF4F-4791-1C0605741488}"/>
                </a:ext>
              </a:extLst>
            </p:cNvPr>
            <p:cNvSpPr/>
            <p:nvPr/>
          </p:nvSpPr>
          <p:spPr>
            <a:xfrm rot="21312433">
              <a:off x="6176826" y="5740279"/>
              <a:ext cx="1245854" cy="5270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chemeClr val="dk1"/>
                  </a:solidFill>
                  <a:latin typeface="Sylfaen" panose="010A0502050306030303" pitchFamily="18" charset="0"/>
                  <a:ea typeface="Calibri"/>
                  <a:cs typeface="Calibri"/>
                  <a:sym typeface="Calibri"/>
                </a:rPr>
                <a:t>Sample</a:t>
              </a:r>
              <a:endParaRPr sz="1800" b="1" dirty="0">
                <a:solidFill>
                  <a:schemeClr val="dk1"/>
                </a:solidFill>
                <a:latin typeface="Sylfaen" panose="010A0502050306030303" pitchFamily="18" charset="0"/>
                <a:ea typeface="Calibri"/>
                <a:cs typeface="Calibri"/>
                <a:sym typeface="Calibri"/>
              </a:endParaRPr>
            </a:p>
            <a:p>
              <a:pPr marL="0" marR="0" lvl="0" indent="0" algn="ctr" rtl="0">
                <a:spcBef>
                  <a:spcPts val="0"/>
                </a:spcBef>
                <a:spcAft>
                  <a:spcPts val="0"/>
                </a:spcAft>
                <a:buNone/>
              </a:pPr>
              <a:r>
                <a:rPr lang="en-US" b="1" dirty="0">
                  <a:solidFill>
                    <a:schemeClr val="dk1"/>
                  </a:solidFill>
                  <a:latin typeface="Sylfaen" panose="010A0502050306030303" pitchFamily="18" charset="0"/>
                  <a:ea typeface="Calibri"/>
                  <a:cs typeface="Calibri"/>
                  <a:sym typeface="Calibri"/>
                </a:rPr>
                <a:t>Plot</a:t>
              </a:r>
              <a:endParaRPr sz="1800" b="1" dirty="0">
                <a:solidFill>
                  <a:schemeClr val="dk1"/>
                </a:solidFill>
                <a:latin typeface="Sylfaen" panose="010A0502050306030303" pitchFamily="18" charset="0"/>
                <a:ea typeface="Calibri"/>
                <a:cs typeface="Calibri"/>
                <a:sym typeface="Calibri"/>
              </a:endParaRPr>
            </a:p>
          </p:txBody>
        </p:sp>
      </p:grpSp>
      <p:sp>
        <p:nvSpPr>
          <p:cNvPr id="11" name="Google Shape;119;p3">
            <a:extLst>
              <a:ext uri="{FF2B5EF4-FFF2-40B4-BE49-F238E27FC236}">
                <a16:creationId xmlns:a16="http://schemas.microsoft.com/office/drawing/2014/main" id="{E1064FC6-D210-9450-5550-A69507E789E9}"/>
              </a:ext>
            </a:extLst>
          </p:cNvPr>
          <p:cNvSpPr/>
          <p:nvPr/>
        </p:nvSpPr>
        <p:spPr>
          <a:xfrm>
            <a:off x="4586030" y="2220512"/>
            <a:ext cx="3009830" cy="646331"/>
          </a:xfrm>
          <a:prstGeom prst="rect">
            <a:avLst/>
          </a:prstGeom>
          <a:solidFill>
            <a:srgbClr val="C4E0B2">
              <a:alpha val="11764"/>
            </a:srgb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b="1" dirty="0">
                <a:solidFill>
                  <a:schemeClr val="lt1"/>
                </a:solidFill>
                <a:latin typeface="Sylfaen" panose="010A0502050306030303" pitchFamily="18" charset="0"/>
                <a:ea typeface="Merriweather"/>
                <a:cs typeface="Merriweather"/>
                <a:sym typeface="Merriweather"/>
              </a:rPr>
              <a:t>NFI grid size</a:t>
            </a:r>
            <a:r>
              <a:rPr lang="ka-GE" sz="1800" b="1" dirty="0">
                <a:solidFill>
                  <a:schemeClr val="lt1"/>
                </a:solidFill>
                <a:latin typeface="Sylfaen" panose="010A0502050306030303" pitchFamily="18" charset="0"/>
                <a:ea typeface="Merriweather"/>
                <a:cs typeface="Merriweather"/>
                <a:sym typeface="Merriweather"/>
              </a:rPr>
              <a:t>: </a:t>
            </a:r>
            <a:br>
              <a:rPr lang="ka-GE" sz="1800" b="1" dirty="0">
                <a:solidFill>
                  <a:schemeClr val="lt1"/>
                </a:solidFill>
                <a:latin typeface="Sylfaen" panose="010A0502050306030303" pitchFamily="18" charset="0"/>
                <a:ea typeface="Merriweather"/>
                <a:cs typeface="Merriweather"/>
                <a:sym typeface="Merriweather"/>
              </a:rPr>
            </a:br>
            <a:r>
              <a:rPr lang="ka-GE" sz="1800" b="1" dirty="0">
                <a:solidFill>
                  <a:schemeClr val="lt1"/>
                </a:solidFill>
                <a:latin typeface="Sylfaen" panose="010A0502050306030303" pitchFamily="18" charset="0"/>
                <a:ea typeface="Merriweather"/>
                <a:cs typeface="Merriweather"/>
                <a:sym typeface="Merriweather"/>
              </a:rPr>
              <a:t>3.6 x 3.6 </a:t>
            </a:r>
            <a:r>
              <a:rPr lang="en-US" sz="1800" b="1" dirty="0">
                <a:solidFill>
                  <a:schemeClr val="lt1"/>
                </a:solidFill>
                <a:latin typeface="Sylfaen" panose="010A0502050306030303" pitchFamily="18" charset="0"/>
                <a:ea typeface="Merriweather"/>
                <a:cs typeface="Merriweather"/>
                <a:sym typeface="Merriweather"/>
              </a:rPr>
              <a:t>km</a:t>
            </a:r>
            <a:endParaRPr sz="1800" b="1" dirty="0">
              <a:solidFill>
                <a:schemeClr val="lt1"/>
              </a:solidFill>
              <a:latin typeface="Sylfaen" panose="010A0502050306030303" pitchFamily="18" charset="0"/>
              <a:ea typeface="Merriweather"/>
              <a:cs typeface="Merriweather"/>
              <a:sym typeface="Merriweather"/>
            </a:endParaRPr>
          </a:p>
        </p:txBody>
      </p:sp>
      <p:grpSp>
        <p:nvGrpSpPr>
          <p:cNvPr id="12" name="Google Shape;120;p3">
            <a:extLst>
              <a:ext uri="{FF2B5EF4-FFF2-40B4-BE49-F238E27FC236}">
                <a16:creationId xmlns:a16="http://schemas.microsoft.com/office/drawing/2014/main" id="{64E2598C-B40A-27B2-DFCF-FE1075E6C2B6}"/>
              </a:ext>
            </a:extLst>
          </p:cNvPr>
          <p:cNvGrpSpPr/>
          <p:nvPr/>
        </p:nvGrpSpPr>
        <p:grpSpPr>
          <a:xfrm>
            <a:off x="93306" y="1817179"/>
            <a:ext cx="7039515" cy="4928853"/>
            <a:chOff x="898819" y="1076237"/>
            <a:chExt cx="7306753" cy="5401192"/>
          </a:xfrm>
        </p:grpSpPr>
        <p:pic>
          <p:nvPicPr>
            <p:cNvPr id="13" name="Google Shape;121;p3" descr="spruce2">
              <a:extLst>
                <a:ext uri="{FF2B5EF4-FFF2-40B4-BE49-F238E27FC236}">
                  <a16:creationId xmlns:a16="http://schemas.microsoft.com/office/drawing/2014/main" id="{71CE0E82-F633-C711-7AD8-1559D1A6A586}"/>
                </a:ext>
              </a:extLst>
            </p:cNvPr>
            <p:cNvPicPr preferRelativeResize="0"/>
            <p:nvPr/>
          </p:nvPicPr>
          <p:blipFill rotWithShape="1">
            <a:blip r:embed="rId5">
              <a:alphaModFix/>
            </a:blip>
            <a:srcRect/>
            <a:stretch/>
          </p:blipFill>
          <p:spPr>
            <a:xfrm>
              <a:off x="2138507" y="3471149"/>
              <a:ext cx="1085872" cy="2110137"/>
            </a:xfrm>
            <a:prstGeom prst="rect">
              <a:avLst/>
            </a:prstGeom>
            <a:noFill/>
            <a:ln>
              <a:noFill/>
            </a:ln>
          </p:spPr>
        </p:pic>
        <p:pic>
          <p:nvPicPr>
            <p:cNvPr id="14" name="Google Shape;122;p3">
              <a:extLst>
                <a:ext uri="{FF2B5EF4-FFF2-40B4-BE49-F238E27FC236}">
                  <a16:creationId xmlns:a16="http://schemas.microsoft.com/office/drawing/2014/main" id="{FEFA3E1E-D370-7E72-64C3-66E91B045BDA}"/>
                </a:ext>
              </a:extLst>
            </p:cNvPr>
            <p:cNvPicPr preferRelativeResize="0"/>
            <p:nvPr/>
          </p:nvPicPr>
          <p:blipFill rotWithShape="1">
            <a:blip r:embed="rId6">
              <a:alphaModFix/>
            </a:blip>
            <a:srcRect/>
            <a:stretch/>
          </p:blipFill>
          <p:spPr>
            <a:xfrm>
              <a:off x="1527880" y="3624276"/>
              <a:ext cx="2571145" cy="2745046"/>
            </a:xfrm>
            <a:prstGeom prst="rect">
              <a:avLst/>
            </a:prstGeom>
            <a:noFill/>
            <a:ln>
              <a:noFill/>
            </a:ln>
          </p:spPr>
        </p:pic>
        <p:sp>
          <p:nvSpPr>
            <p:cNvPr id="15" name="Google Shape;123;p3">
              <a:extLst>
                <a:ext uri="{FF2B5EF4-FFF2-40B4-BE49-F238E27FC236}">
                  <a16:creationId xmlns:a16="http://schemas.microsoft.com/office/drawing/2014/main" id="{DF7E1610-AF13-98DE-4498-07A56C621047}"/>
                </a:ext>
              </a:extLst>
            </p:cNvPr>
            <p:cNvSpPr/>
            <p:nvPr/>
          </p:nvSpPr>
          <p:spPr>
            <a:xfrm>
              <a:off x="970587" y="4068511"/>
              <a:ext cx="7234985" cy="2408918"/>
            </a:xfrm>
            <a:prstGeom prst="ellipse">
              <a:avLst/>
            </a:prstGeom>
            <a:solidFill>
              <a:srgbClr val="52527C">
                <a:alpha val="20000"/>
              </a:srgbClr>
            </a:solidFill>
            <a:ln w="1905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000" b="1">
                <a:solidFill>
                  <a:srgbClr val="000000"/>
                </a:solidFill>
                <a:latin typeface="Times New Roman"/>
                <a:ea typeface="Times New Roman"/>
                <a:cs typeface="Times New Roman"/>
                <a:sym typeface="Times New Roman"/>
              </a:endParaRPr>
            </a:p>
          </p:txBody>
        </p:sp>
        <p:sp>
          <p:nvSpPr>
            <p:cNvPr id="16" name="Google Shape;124;p3">
              <a:extLst>
                <a:ext uri="{FF2B5EF4-FFF2-40B4-BE49-F238E27FC236}">
                  <a16:creationId xmlns:a16="http://schemas.microsoft.com/office/drawing/2014/main" id="{7B7058C7-ABC4-53FF-83DD-6610989DE832}"/>
                </a:ext>
              </a:extLst>
            </p:cNvPr>
            <p:cNvSpPr/>
            <p:nvPr/>
          </p:nvSpPr>
          <p:spPr>
            <a:xfrm>
              <a:off x="3130769" y="4810060"/>
              <a:ext cx="2978867" cy="989710"/>
            </a:xfrm>
            <a:prstGeom prst="ellipse">
              <a:avLst/>
            </a:prstGeom>
            <a:solidFill>
              <a:srgbClr val="808000"/>
            </a:solidFill>
            <a:ln w="158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000" b="1">
                <a:solidFill>
                  <a:srgbClr val="000000"/>
                </a:solidFill>
                <a:latin typeface="Times New Roman"/>
                <a:ea typeface="Times New Roman"/>
                <a:cs typeface="Times New Roman"/>
                <a:sym typeface="Times New Roman"/>
              </a:endParaRPr>
            </a:p>
          </p:txBody>
        </p:sp>
        <p:pic>
          <p:nvPicPr>
            <p:cNvPr id="17" name="Google Shape;125;p3" descr="kelmas">
              <a:extLst>
                <a:ext uri="{FF2B5EF4-FFF2-40B4-BE49-F238E27FC236}">
                  <a16:creationId xmlns:a16="http://schemas.microsoft.com/office/drawing/2014/main" id="{9F9D1A71-93F6-23FF-94FD-3CC3354BCC0E}"/>
                </a:ext>
              </a:extLst>
            </p:cNvPr>
            <p:cNvPicPr preferRelativeResize="0"/>
            <p:nvPr/>
          </p:nvPicPr>
          <p:blipFill rotWithShape="1">
            <a:blip r:embed="rId7">
              <a:alphaModFix/>
            </a:blip>
            <a:srcRect/>
            <a:stretch/>
          </p:blipFill>
          <p:spPr>
            <a:xfrm>
              <a:off x="6361341" y="4593444"/>
              <a:ext cx="657348" cy="156860"/>
            </a:xfrm>
            <a:prstGeom prst="rect">
              <a:avLst/>
            </a:prstGeom>
            <a:noFill/>
            <a:ln>
              <a:noFill/>
            </a:ln>
          </p:spPr>
        </p:pic>
        <p:pic>
          <p:nvPicPr>
            <p:cNvPr id="18" name="Google Shape;126;p3" descr="kelmas">
              <a:extLst>
                <a:ext uri="{FF2B5EF4-FFF2-40B4-BE49-F238E27FC236}">
                  <a16:creationId xmlns:a16="http://schemas.microsoft.com/office/drawing/2014/main" id="{0B3F876B-C01A-BC2A-96B4-13CA51267F8C}"/>
                </a:ext>
              </a:extLst>
            </p:cNvPr>
            <p:cNvPicPr preferRelativeResize="0"/>
            <p:nvPr/>
          </p:nvPicPr>
          <p:blipFill rotWithShape="1">
            <a:blip r:embed="rId8">
              <a:alphaModFix/>
            </a:blip>
            <a:srcRect/>
            <a:stretch/>
          </p:blipFill>
          <p:spPr>
            <a:xfrm>
              <a:off x="2612795" y="5975304"/>
              <a:ext cx="445166" cy="106440"/>
            </a:xfrm>
            <a:prstGeom prst="rect">
              <a:avLst/>
            </a:prstGeom>
            <a:noFill/>
            <a:ln>
              <a:noFill/>
            </a:ln>
          </p:spPr>
        </p:pic>
        <p:pic>
          <p:nvPicPr>
            <p:cNvPr id="19" name="Google Shape;127;p3" descr="kelmas">
              <a:extLst>
                <a:ext uri="{FF2B5EF4-FFF2-40B4-BE49-F238E27FC236}">
                  <a16:creationId xmlns:a16="http://schemas.microsoft.com/office/drawing/2014/main" id="{57F15AC4-ED0D-6625-7F42-B095D2C9945E}"/>
                </a:ext>
              </a:extLst>
            </p:cNvPr>
            <p:cNvPicPr preferRelativeResize="0"/>
            <p:nvPr/>
          </p:nvPicPr>
          <p:blipFill rotWithShape="1">
            <a:blip r:embed="rId8">
              <a:alphaModFix/>
            </a:blip>
            <a:srcRect/>
            <a:stretch/>
          </p:blipFill>
          <p:spPr>
            <a:xfrm>
              <a:off x="7440973" y="5603695"/>
              <a:ext cx="445166" cy="106441"/>
            </a:xfrm>
            <a:prstGeom prst="rect">
              <a:avLst/>
            </a:prstGeom>
            <a:noFill/>
            <a:ln>
              <a:noFill/>
            </a:ln>
          </p:spPr>
        </p:pic>
        <p:pic>
          <p:nvPicPr>
            <p:cNvPr id="20" name="Google Shape;128;p3" descr="spruce2">
              <a:extLst>
                <a:ext uri="{FF2B5EF4-FFF2-40B4-BE49-F238E27FC236}">
                  <a16:creationId xmlns:a16="http://schemas.microsoft.com/office/drawing/2014/main" id="{730BE346-3B49-0588-D00B-86D16C67233E}"/>
                </a:ext>
              </a:extLst>
            </p:cNvPr>
            <p:cNvPicPr preferRelativeResize="0"/>
            <p:nvPr/>
          </p:nvPicPr>
          <p:blipFill rotWithShape="1">
            <a:blip r:embed="rId5">
              <a:alphaModFix/>
            </a:blip>
            <a:srcRect/>
            <a:stretch/>
          </p:blipFill>
          <p:spPr>
            <a:xfrm>
              <a:off x="2379811" y="1368481"/>
              <a:ext cx="2117658" cy="3112920"/>
            </a:xfrm>
            <a:prstGeom prst="rect">
              <a:avLst/>
            </a:prstGeom>
            <a:noFill/>
            <a:ln>
              <a:noFill/>
            </a:ln>
          </p:spPr>
        </p:pic>
        <p:pic>
          <p:nvPicPr>
            <p:cNvPr id="21" name="Google Shape;129;p3" descr="kelmas">
              <a:extLst>
                <a:ext uri="{FF2B5EF4-FFF2-40B4-BE49-F238E27FC236}">
                  <a16:creationId xmlns:a16="http://schemas.microsoft.com/office/drawing/2014/main" id="{AA9D644E-9A4D-1375-A5C0-598E8ABE1A84}"/>
                </a:ext>
              </a:extLst>
            </p:cNvPr>
            <p:cNvPicPr preferRelativeResize="0"/>
            <p:nvPr/>
          </p:nvPicPr>
          <p:blipFill rotWithShape="1">
            <a:blip r:embed="rId9">
              <a:alphaModFix/>
            </a:blip>
            <a:srcRect/>
            <a:stretch/>
          </p:blipFill>
          <p:spPr>
            <a:xfrm>
              <a:off x="5354518" y="6206859"/>
              <a:ext cx="617824" cy="147522"/>
            </a:xfrm>
            <a:prstGeom prst="rect">
              <a:avLst/>
            </a:prstGeom>
            <a:noFill/>
            <a:ln>
              <a:noFill/>
            </a:ln>
          </p:spPr>
        </p:pic>
        <p:pic>
          <p:nvPicPr>
            <p:cNvPr id="22" name="Google Shape;130;p3" descr="Azuolas">
              <a:extLst>
                <a:ext uri="{FF2B5EF4-FFF2-40B4-BE49-F238E27FC236}">
                  <a16:creationId xmlns:a16="http://schemas.microsoft.com/office/drawing/2014/main" id="{4BAE9ECC-EF7E-039C-15DE-5EF3BCE5DD2F}"/>
                </a:ext>
              </a:extLst>
            </p:cNvPr>
            <p:cNvPicPr preferRelativeResize="0"/>
            <p:nvPr/>
          </p:nvPicPr>
          <p:blipFill rotWithShape="1">
            <a:blip r:embed="rId10">
              <a:alphaModFix/>
            </a:blip>
            <a:srcRect/>
            <a:stretch/>
          </p:blipFill>
          <p:spPr>
            <a:xfrm>
              <a:off x="5577101" y="4496340"/>
              <a:ext cx="630304" cy="732012"/>
            </a:xfrm>
            <a:prstGeom prst="rect">
              <a:avLst/>
            </a:prstGeom>
            <a:noFill/>
            <a:ln>
              <a:noFill/>
            </a:ln>
          </p:spPr>
        </p:pic>
        <p:pic>
          <p:nvPicPr>
            <p:cNvPr id="23" name="Google Shape;131;p3" descr="Azuolas">
              <a:extLst>
                <a:ext uri="{FF2B5EF4-FFF2-40B4-BE49-F238E27FC236}">
                  <a16:creationId xmlns:a16="http://schemas.microsoft.com/office/drawing/2014/main" id="{3E6E62D2-22AF-38A8-054B-5796F5E3A8A1}"/>
                </a:ext>
              </a:extLst>
            </p:cNvPr>
            <p:cNvPicPr preferRelativeResize="0"/>
            <p:nvPr/>
          </p:nvPicPr>
          <p:blipFill rotWithShape="1">
            <a:blip r:embed="rId11">
              <a:alphaModFix/>
            </a:blip>
            <a:srcRect/>
            <a:stretch/>
          </p:blipFill>
          <p:spPr>
            <a:xfrm>
              <a:off x="5263083" y="5626104"/>
              <a:ext cx="474289" cy="550876"/>
            </a:xfrm>
            <a:prstGeom prst="rect">
              <a:avLst/>
            </a:prstGeom>
            <a:noFill/>
            <a:ln>
              <a:noFill/>
            </a:ln>
          </p:spPr>
        </p:pic>
        <p:pic>
          <p:nvPicPr>
            <p:cNvPr id="24" name="Google Shape;132;p3" descr="Azuolas">
              <a:extLst>
                <a:ext uri="{FF2B5EF4-FFF2-40B4-BE49-F238E27FC236}">
                  <a16:creationId xmlns:a16="http://schemas.microsoft.com/office/drawing/2014/main" id="{16BB5518-385E-33BD-7CE5-B50B137DB929}"/>
                </a:ext>
              </a:extLst>
            </p:cNvPr>
            <p:cNvPicPr preferRelativeResize="0"/>
            <p:nvPr/>
          </p:nvPicPr>
          <p:blipFill rotWithShape="1">
            <a:blip r:embed="rId12">
              <a:alphaModFix/>
            </a:blip>
            <a:srcRect/>
            <a:stretch/>
          </p:blipFill>
          <p:spPr>
            <a:xfrm>
              <a:off x="6964603" y="4311469"/>
              <a:ext cx="451407" cy="524734"/>
            </a:xfrm>
            <a:prstGeom prst="rect">
              <a:avLst/>
            </a:prstGeom>
            <a:noFill/>
            <a:ln>
              <a:noFill/>
            </a:ln>
          </p:spPr>
        </p:pic>
        <p:pic>
          <p:nvPicPr>
            <p:cNvPr id="25" name="Google Shape;133;p3" descr="spruce2">
              <a:extLst>
                <a:ext uri="{FF2B5EF4-FFF2-40B4-BE49-F238E27FC236}">
                  <a16:creationId xmlns:a16="http://schemas.microsoft.com/office/drawing/2014/main" id="{32DE59AA-8D77-6E8D-ADD5-C966E8579540}"/>
                </a:ext>
              </a:extLst>
            </p:cNvPr>
            <p:cNvPicPr preferRelativeResize="0"/>
            <p:nvPr/>
          </p:nvPicPr>
          <p:blipFill rotWithShape="1">
            <a:blip r:embed="rId13">
              <a:alphaModFix/>
            </a:blip>
            <a:srcRect/>
            <a:stretch/>
          </p:blipFill>
          <p:spPr>
            <a:xfrm>
              <a:off x="2369411" y="1362879"/>
              <a:ext cx="2117658" cy="3112919"/>
            </a:xfrm>
            <a:prstGeom prst="rect">
              <a:avLst/>
            </a:prstGeom>
            <a:noFill/>
            <a:ln>
              <a:noFill/>
            </a:ln>
          </p:spPr>
        </p:pic>
        <p:pic>
          <p:nvPicPr>
            <p:cNvPr id="26" name="Google Shape;134;p3" descr="spruce2">
              <a:extLst>
                <a:ext uri="{FF2B5EF4-FFF2-40B4-BE49-F238E27FC236}">
                  <a16:creationId xmlns:a16="http://schemas.microsoft.com/office/drawing/2014/main" id="{A2F22FCC-FB25-F795-E7D7-1959BD9981BA}"/>
                </a:ext>
              </a:extLst>
            </p:cNvPr>
            <p:cNvPicPr preferRelativeResize="0"/>
            <p:nvPr/>
          </p:nvPicPr>
          <p:blipFill rotWithShape="1">
            <a:blip r:embed="rId5">
              <a:alphaModFix/>
            </a:blip>
            <a:srcRect/>
            <a:stretch/>
          </p:blipFill>
          <p:spPr>
            <a:xfrm>
              <a:off x="3565533" y="2875456"/>
              <a:ext cx="1092113" cy="2125076"/>
            </a:xfrm>
            <a:prstGeom prst="rect">
              <a:avLst/>
            </a:prstGeom>
            <a:noFill/>
            <a:ln>
              <a:noFill/>
            </a:ln>
          </p:spPr>
        </p:pic>
        <p:pic>
          <p:nvPicPr>
            <p:cNvPr id="27" name="Google Shape;135;p3" descr="kelmas">
              <a:extLst>
                <a:ext uri="{FF2B5EF4-FFF2-40B4-BE49-F238E27FC236}">
                  <a16:creationId xmlns:a16="http://schemas.microsoft.com/office/drawing/2014/main" id="{97CDC063-CA48-692D-0C5D-DD0777E05B13}"/>
                </a:ext>
              </a:extLst>
            </p:cNvPr>
            <p:cNvPicPr preferRelativeResize="0"/>
            <p:nvPr/>
          </p:nvPicPr>
          <p:blipFill rotWithShape="1">
            <a:blip r:embed="rId14">
              <a:alphaModFix/>
            </a:blip>
            <a:srcRect/>
            <a:stretch/>
          </p:blipFill>
          <p:spPr>
            <a:xfrm>
              <a:off x="5354518" y="6206859"/>
              <a:ext cx="617824" cy="147522"/>
            </a:xfrm>
            <a:prstGeom prst="rect">
              <a:avLst/>
            </a:prstGeom>
            <a:noFill/>
            <a:ln>
              <a:noFill/>
            </a:ln>
          </p:spPr>
        </p:pic>
        <p:pic>
          <p:nvPicPr>
            <p:cNvPr id="28" name="Google Shape;136;p3" descr="spruce2">
              <a:extLst>
                <a:ext uri="{FF2B5EF4-FFF2-40B4-BE49-F238E27FC236}">
                  <a16:creationId xmlns:a16="http://schemas.microsoft.com/office/drawing/2014/main" id="{BC6630F3-9C8E-A5C2-1851-085F010C0BA0}"/>
                </a:ext>
              </a:extLst>
            </p:cNvPr>
            <p:cNvPicPr preferRelativeResize="0"/>
            <p:nvPr/>
          </p:nvPicPr>
          <p:blipFill rotWithShape="1">
            <a:blip r:embed="rId13">
              <a:alphaModFix/>
            </a:blip>
            <a:srcRect/>
            <a:stretch/>
          </p:blipFill>
          <p:spPr>
            <a:xfrm>
              <a:off x="3567614" y="2873588"/>
              <a:ext cx="1092112" cy="2125076"/>
            </a:xfrm>
            <a:prstGeom prst="rect">
              <a:avLst/>
            </a:prstGeom>
            <a:noFill/>
            <a:ln>
              <a:noFill/>
            </a:ln>
          </p:spPr>
        </p:pic>
        <p:pic>
          <p:nvPicPr>
            <p:cNvPr id="29" name="Google Shape;137;p3" descr="Azuolas">
              <a:extLst>
                <a:ext uri="{FF2B5EF4-FFF2-40B4-BE49-F238E27FC236}">
                  <a16:creationId xmlns:a16="http://schemas.microsoft.com/office/drawing/2014/main" id="{87707810-D111-DC40-264C-3C0C912DF32F}"/>
                </a:ext>
              </a:extLst>
            </p:cNvPr>
            <p:cNvPicPr preferRelativeResize="0"/>
            <p:nvPr/>
          </p:nvPicPr>
          <p:blipFill rotWithShape="1">
            <a:blip r:embed="rId15">
              <a:alphaModFix/>
            </a:blip>
            <a:srcRect/>
            <a:stretch/>
          </p:blipFill>
          <p:spPr>
            <a:xfrm>
              <a:off x="6823374" y="5087143"/>
              <a:ext cx="630304" cy="732012"/>
            </a:xfrm>
            <a:prstGeom prst="rect">
              <a:avLst/>
            </a:prstGeom>
            <a:noFill/>
            <a:ln>
              <a:noFill/>
            </a:ln>
          </p:spPr>
        </p:pic>
        <p:pic>
          <p:nvPicPr>
            <p:cNvPr id="30" name="Google Shape;138;p3" descr="kelmas">
              <a:extLst>
                <a:ext uri="{FF2B5EF4-FFF2-40B4-BE49-F238E27FC236}">
                  <a16:creationId xmlns:a16="http://schemas.microsoft.com/office/drawing/2014/main" id="{B855DE39-D579-0B0F-FF6A-81E1A76B0B31}"/>
                </a:ext>
              </a:extLst>
            </p:cNvPr>
            <p:cNvPicPr preferRelativeResize="0"/>
            <p:nvPr/>
          </p:nvPicPr>
          <p:blipFill rotWithShape="1">
            <a:blip r:embed="rId8">
              <a:alphaModFix/>
            </a:blip>
            <a:srcRect/>
            <a:stretch/>
          </p:blipFill>
          <p:spPr>
            <a:xfrm>
              <a:off x="4886470" y="5553276"/>
              <a:ext cx="445166" cy="106440"/>
            </a:xfrm>
            <a:prstGeom prst="rect">
              <a:avLst/>
            </a:prstGeom>
            <a:noFill/>
            <a:ln>
              <a:noFill/>
            </a:ln>
          </p:spPr>
        </p:pic>
        <p:pic>
          <p:nvPicPr>
            <p:cNvPr id="31" name="Google Shape;139;p3" descr="kelmas">
              <a:extLst>
                <a:ext uri="{FF2B5EF4-FFF2-40B4-BE49-F238E27FC236}">
                  <a16:creationId xmlns:a16="http://schemas.microsoft.com/office/drawing/2014/main" id="{8DE97B99-6279-5169-C277-EB7AE7D58E90}"/>
                </a:ext>
              </a:extLst>
            </p:cNvPr>
            <p:cNvPicPr preferRelativeResize="0"/>
            <p:nvPr/>
          </p:nvPicPr>
          <p:blipFill rotWithShape="1">
            <a:blip r:embed="rId16">
              <a:alphaModFix/>
            </a:blip>
            <a:srcRect/>
            <a:stretch/>
          </p:blipFill>
          <p:spPr>
            <a:xfrm>
              <a:off x="4888550" y="5553276"/>
              <a:ext cx="445166" cy="106440"/>
            </a:xfrm>
            <a:prstGeom prst="rect">
              <a:avLst/>
            </a:prstGeom>
            <a:noFill/>
            <a:ln>
              <a:noFill/>
            </a:ln>
          </p:spPr>
        </p:pic>
        <p:pic>
          <p:nvPicPr>
            <p:cNvPr id="33" name="Google Shape;141;p3" descr="spruce3">
              <a:extLst>
                <a:ext uri="{FF2B5EF4-FFF2-40B4-BE49-F238E27FC236}">
                  <a16:creationId xmlns:a16="http://schemas.microsoft.com/office/drawing/2014/main" id="{8DDC6CAA-9411-11D7-2468-668A04C9DEDB}"/>
                </a:ext>
              </a:extLst>
            </p:cNvPr>
            <p:cNvPicPr preferRelativeResize="0"/>
            <p:nvPr/>
          </p:nvPicPr>
          <p:blipFill rotWithShape="1">
            <a:blip r:embed="rId17">
              <a:alphaModFix/>
            </a:blip>
            <a:srcRect/>
            <a:stretch/>
          </p:blipFill>
          <p:spPr>
            <a:xfrm>
              <a:off x="5389882" y="4044434"/>
              <a:ext cx="276668" cy="431364"/>
            </a:xfrm>
            <a:prstGeom prst="rect">
              <a:avLst/>
            </a:prstGeom>
            <a:noFill/>
            <a:ln>
              <a:noFill/>
            </a:ln>
          </p:spPr>
        </p:pic>
        <p:pic>
          <p:nvPicPr>
            <p:cNvPr id="34" name="Google Shape;142;p3" descr="spruce3">
              <a:extLst>
                <a:ext uri="{FF2B5EF4-FFF2-40B4-BE49-F238E27FC236}">
                  <a16:creationId xmlns:a16="http://schemas.microsoft.com/office/drawing/2014/main" id="{52D6015F-9F86-746C-DFA5-97697B8FF681}"/>
                </a:ext>
              </a:extLst>
            </p:cNvPr>
            <p:cNvPicPr preferRelativeResize="0"/>
            <p:nvPr/>
          </p:nvPicPr>
          <p:blipFill rotWithShape="1">
            <a:blip r:embed="rId18">
              <a:alphaModFix/>
            </a:blip>
            <a:srcRect/>
            <a:stretch/>
          </p:blipFill>
          <p:spPr>
            <a:xfrm>
              <a:off x="5381561" y="4044434"/>
              <a:ext cx="276668" cy="431364"/>
            </a:xfrm>
            <a:prstGeom prst="rect">
              <a:avLst/>
            </a:prstGeom>
            <a:noFill/>
            <a:ln>
              <a:noFill/>
            </a:ln>
          </p:spPr>
        </p:pic>
        <p:pic>
          <p:nvPicPr>
            <p:cNvPr id="35" name="Google Shape;143;p3" descr="spruce3">
              <a:extLst>
                <a:ext uri="{FF2B5EF4-FFF2-40B4-BE49-F238E27FC236}">
                  <a16:creationId xmlns:a16="http://schemas.microsoft.com/office/drawing/2014/main" id="{465EC76A-266C-6C2A-1F3E-99522DEA1AD4}"/>
                </a:ext>
              </a:extLst>
            </p:cNvPr>
            <p:cNvPicPr preferRelativeResize="0"/>
            <p:nvPr/>
          </p:nvPicPr>
          <p:blipFill rotWithShape="1">
            <a:blip r:embed="rId19">
              <a:alphaModFix/>
            </a:blip>
            <a:srcRect/>
            <a:stretch/>
          </p:blipFill>
          <p:spPr>
            <a:xfrm>
              <a:off x="6368327" y="4910233"/>
              <a:ext cx="422283" cy="511662"/>
            </a:xfrm>
            <a:prstGeom prst="rect">
              <a:avLst/>
            </a:prstGeom>
            <a:noFill/>
            <a:ln>
              <a:noFill/>
            </a:ln>
          </p:spPr>
        </p:pic>
        <p:pic>
          <p:nvPicPr>
            <p:cNvPr id="36" name="Google Shape;144;p3" descr="Azuolas">
              <a:extLst>
                <a:ext uri="{FF2B5EF4-FFF2-40B4-BE49-F238E27FC236}">
                  <a16:creationId xmlns:a16="http://schemas.microsoft.com/office/drawing/2014/main" id="{A5CC2E22-B2F8-FE1E-E405-4F1D344CF9F1}"/>
                </a:ext>
              </a:extLst>
            </p:cNvPr>
            <p:cNvPicPr preferRelativeResize="0"/>
            <p:nvPr/>
          </p:nvPicPr>
          <p:blipFill rotWithShape="1">
            <a:blip r:embed="rId20">
              <a:alphaModFix/>
            </a:blip>
            <a:srcRect/>
            <a:stretch/>
          </p:blipFill>
          <p:spPr>
            <a:xfrm>
              <a:off x="5889371" y="4377072"/>
              <a:ext cx="630304" cy="732012"/>
            </a:xfrm>
            <a:prstGeom prst="rect">
              <a:avLst/>
            </a:prstGeom>
            <a:noFill/>
            <a:ln>
              <a:noFill/>
            </a:ln>
          </p:spPr>
        </p:pic>
        <p:pic>
          <p:nvPicPr>
            <p:cNvPr id="37" name="Google Shape;145;p3" descr="spruce3">
              <a:extLst>
                <a:ext uri="{FF2B5EF4-FFF2-40B4-BE49-F238E27FC236}">
                  <a16:creationId xmlns:a16="http://schemas.microsoft.com/office/drawing/2014/main" id="{D88FFC8B-B13E-F979-4407-D7F6A9E89975}"/>
                </a:ext>
              </a:extLst>
            </p:cNvPr>
            <p:cNvPicPr preferRelativeResize="0"/>
            <p:nvPr/>
          </p:nvPicPr>
          <p:blipFill rotWithShape="1">
            <a:blip r:embed="rId21">
              <a:alphaModFix/>
            </a:blip>
            <a:srcRect/>
            <a:stretch/>
          </p:blipFill>
          <p:spPr>
            <a:xfrm>
              <a:off x="3295106" y="4160212"/>
              <a:ext cx="284990" cy="442568"/>
            </a:xfrm>
            <a:prstGeom prst="rect">
              <a:avLst/>
            </a:prstGeom>
            <a:noFill/>
            <a:ln>
              <a:noFill/>
            </a:ln>
          </p:spPr>
        </p:pic>
        <p:pic>
          <p:nvPicPr>
            <p:cNvPr id="38" name="Google Shape;146;p3" descr="spruce2">
              <a:extLst>
                <a:ext uri="{FF2B5EF4-FFF2-40B4-BE49-F238E27FC236}">
                  <a16:creationId xmlns:a16="http://schemas.microsoft.com/office/drawing/2014/main" id="{E62F9362-11D0-2701-FAEB-AA4F35483B72}"/>
                </a:ext>
              </a:extLst>
            </p:cNvPr>
            <p:cNvPicPr preferRelativeResize="0"/>
            <p:nvPr/>
          </p:nvPicPr>
          <p:blipFill rotWithShape="1">
            <a:blip r:embed="rId13">
              <a:alphaModFix/>
            </a:blip>
            <a:srcRect l="10808"/>
            <a:stretch/>
          </p:blipFill>
          <p:spPr>
            <a:xfrm>
              <a:off x="898819" y="1076237"/>
              <a:ext cx="2042772" cy="3794513"/>
            </a:xfrm>
            <a:prstGeom prst="rect">
              <a:avLst/>
            </a:prstGeom>
            <a:noFill/>
            <a:ln>
              <a:noFill/>
            </a:ln>
          </p:spPr>
        </p:pic>
        <p:sp>
          <p:nvSpPr>
            <p:cNvPr id="39" name="Google Shape;147;p3">
              <a:extLst>
                <a:ext uri="{FF2B5EF4-FFF2-40B4-BE49-F238E27FC236}">
                  <a16:creationId xmlns:a16="http://schemas.microsoft.com/office/drawing/2014/main" id="{99965CCC-20BD-16F2-9EA9-2EC3BF3A2EE1}"/>
                </a:ext>
              </a:extLst>
            </p:cNvPr>
            <p:cNvSpPr/>
            <p:nvPr/>
          </p:nvSpPr>
          <p:spPr>
            <a:xfrm>
              <a:off x="3688010" y="5586890"/>
              <a:ext cx="961571" cy="319476"/>
            </a:xfrm>
            <a:prstGeom prst="ellipse">
              <a:avLst/>
            </a:prstGeom>
            <a:solidFill>
              <a:srgbClr val="D8D8D8"/>
            </a:solidFill>
            <a:ln w="158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000" b="1">
                <a:solidFill>
                  <a:srgbClr val="000000"/>
                </a:solidFill>
                <a:latin typeface="Times New Roman"/>
                <a:ea typeface="Times New Roman"/>
                <a:cs typeface="Times New Roman"/>
                <a:sym typeface="Times New Roman"/>
              </a:endParaRPr>
            </a:p>
          </p:txBody>
        </p:sp>
        <p:pic>
          <p:nvPicPr>
            <p:cNvPr id="40" name="Google Shape;148;p3" descr="Azuolas">
              <a:extLst>
                <a:ext uri="{FF2B5EF4-FFF2-40B4-BE49-F238E27FC236}">
                  <a16:creationId xmlns:a16="http://schemas.microsoft.com/office/drawing/2014/main" id="{C7F5A25E-02CE-6E72-C798-7A19AB7A290B}"/>
                </a:ext>
              </a:extLst>
            </p:cNvPr>
            <p:cNvPicPr preferRelativeResize="0"/>
            <p:nvPr/>
          </p:nvPicPr>
          <p:blipFill rotWithShape="1">
            <a:blip r:embed="rId22">
              <a:alphaModFix/>
            </a:blip>
            <a:srcRect/>
            <a:stretch/>
          </p:blipFill>
          <p:spPr>
            <a:xfrm>
              <a:off x="3786036" y="5419758"/>
              <a:ext cx="413962" cy="479916"/>
            </a:xfrm>
            <a:prstGeom prst="rect">
              <a:avLst/>
            </a:prstGeom>
            <a:noFill/>
            <a:ln>
              <a:noFill/>
            </a:ln>
          </p:spPr>
        </p:pic>
        <p:pic>
          <p:nvPicPr>
            <p:cNvPr id="41" name="Google Shape;149;p3" descr="Azuolas">
              <a:extLst>
                <a:ext uri="{FF2B5EF4-FFF2-40B4-BE49-F238E27FC236}">
                  <a16:creationId xmlns:a16="http://schemas.microsoft.com/office/drawing/2014/main" id="{DFF180BA-C41C-4E9C-67DF-7B7F62CD2100}"/>
                </a:ext>
              </a:extLst>
            </p:cNvPr>
            <p:cNvPicPr preferRelativeResize="0"/>
            <p:nvPr/>
          </p:nvPicPr>
          <p:blipFill rotWithShape="1">
            <a:blip r:embed="rId23">
              <a:alphaModFix/>
            </a:blip>
            <a:srcRect/>
            <a:stretch/>
          </p:blipFill>
          <p:spPr>
            <a:xfrm>
              <a:off x="4303917" y="5255348"/>
              <a:ext cx="413962" cy="479916"/>
            </a:xfrm>
            <a:prstGeom prst="rect">
              <a:avLst/>
            </a:prstGeom>
            <a:noFill/>
            <a:ln>
              <a:noFill/>
            </a:ln>
          </p:spPr>
        </p:pic>
        <p:pic>
          <p:nvPicPr>
            <p:cNvPr id="42" name="Google Shape;150;p3" descr="Azuolas">
              <a:extLst>
                <a:ext uri="{FF2B5EF4-FFF2-40B4-BE49-F238E27FC236}">
                  <a16:creationId xmlns:a16="http://schemas.microsoft.com/office/drawing/2014/main" id="{7C9EF927-3BA6-E0E8-BCDA-81CCFC7CEB02}"/>
                </a:ext>
              </a:extLst>
            </p:cNvPr>
            <p:cNvPicPr preferRelativeResize="0"/>
            <p:nvPr/>
          </p:nvPicPr>
          <p:blipFill rotWithShape="1">
            <a:blip r:embed="rId15">
              <a:alphaModFix/>
            </a:blip>
            <a:srcRect/>
            <a:stretch/>
          </p:blipFill>
          <p:spPr>
            <a:xfrm>
              <a:off x="3854042" y="5082792"/>
              <a:ext cx="630304" cy="732012"/>
            </a:xfrm>
            <a:prstGeom prst="rect">
              <a:avLst/>
            </a:prstGeom>
            <a:noFill/>
            <a:ln>
              <a:noFill/>
            </a:ln>
          </p:spPr>
        </p:pic>
        <p:sp>
          <p:nvSpPr>
            <p:cNvPr id="43" name="Google Shape;151;p3">
              <a:extLst>
                <a:ext uri="{FF2B5EF4-FFF2-40B4-BE49-F238E27FC236}">
                  <a16:creationId xmlns:a16="http://schemas.microsoft.com/office/drawing/2014/main" id="{5F041E38-BEC0-406D-218A-C7E43A6B5778}"/>
                </a:ext>
              </a:extLst>
            </p:cNvPr>
            <p:cNvSpPr/>
            <p:nvPr/>
          </p:nvSpPr>
          <p:spPr>
            <a:xfrm>
              <a:off x="4550011" y="4619511"/>
              <a:ext cx="961571" cy="319476"/>
            </a:xfrm>
            <a:prstGeom prst="ellipse">
              <a:avLst/>
            </a:prstGeom>
            <a:solidFill>
              <a:srgbClr val="D8D8D8"/>
            </a:solidFill>
            <a:ln w="158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000" b="1">
                <a:solidFill>
                  <a:srgbClr val="000000"/>
                </a:solidFill>
                <a:latin typeface="Times New Roman"/>
                <a:ea typeface="Times New Roman"/>
                <a:cs typeface="Times New Roman"/>
                <a:sym typeface="Times New Roman"/>
              </a:endParaRPr>
            </a:p>
          </p:txBody>
        </p:sp>
        <p:grpSp>
          <p:nvGrpSpPr>
            <p:cNvPr id="44" name="Google Shape;152;p3">
              <a:extLst>
                <a:ext uri="{FF2B5EF4-FFF2-40B4-BE49-F238E27FC236}">
                  <a16:creationId xmlns:a16="http://schemas.microsoft.com/office/drawing/2014/main" id="{44A5A375-A434-1FBE-608D-C912C9BA2978}"/>
                </a:ext>
              </a:extLst>
            </p:cNvPr>
            <p:cNvGrpSpPr/>
            <p:nvPr/>
          </p:nvGrpSpPr>
          <p:grpSpPr>
            <a:xfrm>
              <a:off x="4138979" y="3976307"/>
              <a:ext cx="909054" cy="1359451"/>
              <a:chOff x="1358" y="2430"/>
              <a:chExt cx="360" cy="600"/>
            </a:xfrm>
          </p:grpSpPr>
          <p:grpSp>
            <p:nvGrpSpPr>
              <p:cNvPr id="53" name="Google Shape;153;p3">
                <a:extLst>
                  <a:ext uri="{FF2B5EF4-FFF2-40B4-BE49-F238E27FC236}">
                    <a16:creationId xmlns:a16="http://schemas.microsoft.com/office/drawing/2014/main" id="{BE07F17A-3651-8636-744A-7266F6EE2385}"/>
                  </a:ext>
                </a:extLst>
              </p:cNvPr>
              <p:cNvGrpSpPr/>
              <p:nvPr/>
            </p:nvGrpSpPr>
            <p:grpSpPr>
              <a:xfrm>
                <a:off x="1504" y="2928"/>
                <a:ext cx="62" cy="102"/>
                <a:chOff x="7579" y="13543"/>
                <a:chExt cx="238" cy="435"/>
              </a:xfrm>
            </p:grpSpPr>
            <p:sp>
              <p:nvSpPr>
                <p:cNvPr id="55" name="Google Shape;154;p3">
                  <a:extLst>
                    <a:ext uri="{FF2B5EF4-FFF2-40B4-BE49-F238E27FC236}">
                      <a16:creationId xmlns:a16="http://schemas.microsoft.com/office/drawing/2014/main" id="{69DFEABC-AF2F-1948-2984-51724BD22A4A}"/>
                    </a:ext>
                  </a:extLst>
                </p:cNvPr>
                <p:cNvSpPr/>
                <p:nvPr/>
              </p:nvSpPr>
              <p:spPr>
                <a:xfrm>
                  <a:off x="7656" y="13584"/>
                  <a:ext cx="102" cy="394"/>
                </a:xfrm>
                <a:prstGeom prst="cube">
                  <a:avLst>
                    <a:gd name="adj" fmla="val 33870"/>
                  </a:avLst>
                </a:prstGeom>
                <a:solidFill>
                  <a:srgbClr val="FFFFFF"/>
                </a:solidFill>
                <a:ln w="9525" cap="flat" cmpd="sng">
                  <a:solidFill>
                    <a:srgbClr val="000000"/>
                  </a:solidFill>
                  <a:prstDash val="dash"/>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000" b="1">
                    <a:solidFill>
                      <a:srgbClr val="000000"/>
                    </a:solidFill>
                    <a:latin typeface="Times New Roman"/>
                    <a:ea typeface="Times New Roman"/>
                    <a:cs typeface="Times New Roman"/>
                    <a:sym typeface="Times New Roman"/>
                  </a:endParaRPr>
                </a:p>
              </p:txBody>
            </p:sp>
            <p:sp>
              <p:nvSpPr>
                <p:cNvPr id="56" name="Google Shape;155;p3">
                  <a:extLst>
                    <a:ext uri="{FF2B5EF4-FFF2-40B4-BE49-F238E27FC236}">
                      <a16:creationId xmlns:a16="http://schemas.microsoft.com/office/drawing/2014/main" id="{F3821AE8-F165-FE8C-1352-A5F43082195B}"/>
                    </a:ext>
                  </a:extLst>
                </p:cNvPr>
                <p:cNvSpPr/>
                <p:nvPr/>
              </p:nvSpPr>
              <p:spPr>
                <a:xfrm rot="384261">
                  <a:off x="7583" y="13556"/>
                  <a:ext cx="230" cy="85"/>
                </a:xfrm>
                <a:prstGeom prst="cube">
                  <a:avLst>
                    <a:gd name="adj" fmla="val 100000"/>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000" b="1">
                    <a:solidFill>
                      <a:srgbClr val="000000"/>
                    </a:solidFill>
                    <a:latin typeface="Times New Roman"/>
                    <a:ea typeface="Times New Roman"/>
                    <a:cs typeface="Times New Roman"/>
                    <a:sym typeface="Times New Roman"/>
                  </a:endParaRPr>
                </a:p>
              </p:txBody>
            </p:sp>
            <p:sp>
              <p:nvSpPr>
                <p:cNvPr id="57" name="Google Shape;156;p3">
                  <a:extLst>
                    <a:ext uri="{FF2B5EF4-FFF2-40B4-BE49-F238E27FC236}">
                      <a16:creationId xmlns:a16="http://schemas.microsoft.com/office/drawing/2014/main" id="{71EF0B2B-E624-0D3D-213C-63A09FC37F54}"/>
                    </a:ext>
                  </a:extLst>
                </p:cNvPr>
                <p:cNvSpPr/>
                <p:nvPr/>
              </p:nvSpPr>
              <p:spPr>
                <a:xfrm>
                  <a:off x="7692" y="13587"/>
                  <a:ext cx="17" cy="17"/>
                </a:xfrm>
                <a:prstGeom prst="ellipse">
                  <a:avLst/>
                </a:prstGeom>
                <a:solidFill>
                  <a:srgbClr val="0000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000" b="1">
                    <a:solidFill>
                      <a:srgbClr val="000000"/>
                    </a:solidFill>
                    <a:latin typeface="Times New Roman"/>
                    <a:ea typeface="Times New Roman"/>
                    <a:cs typeface="Times New Roman"/>
                    <a:sym typeface="Times New Roman"/>
                  </a:endParaRPr>
                </a:p>
              </p:txBody>
            </p:sp>
          </p:grpSp>
          <p:pic>
            <p:nvPicPr>
              <p:cNvPr id="54" name="Google Shape;157;p3">
                <a:extLst>
                  <a:ext uri="{FF2B5EF4-FFF2-40B4-BE49-F238E27FC236}">
                    <a16:creationId xmlns:a16="http://schemas.microsoft.com/office/drawing/2014/main" id="{6F16D021-1D09-1062-2132-D2885C470DC6}"/>
                  </a:ext>
                </a:extLst>
              </p:cNvPr>
              <p:cNvPicPr preferRelativeResize="0"/>
              <p:nvPr/>
            </p:nvPicPr>
            <p:blipFill rotWithShape="1">
              <a:blip r:embed="rId24">
                <a:alphaModFix/>
              </a:blip>
              <a:srcRect/>
              <a:stretch/>
            </p:blipFill>
            <p:spPr>
              <a:xfrm>
                <a:off x="1358" y="2430"/>
                <a:ext cx="360" cy="533"/>
              </a:xfrm>
              <a:prstGeom prst="rect">
                <a:avLst/>
              </a:prstGeom>
              <a:noFill/>
              <a:ln>
                <a:noFill/>
              </a:ln>
            </p:spPr>
          </p:pic>
        </p:grpSp>
        <p:sp>
          <p:nvSpPr>
            <p:cNvPr id="45" name="Google Shape;158;p3">
              <a:extLst>
                <a:ext uri="{FF2B5EF4-FFF2-40B4-BE49-F238E27FC236}">
                  <a16:creationId xmlns:a16="http://schemas.microsoft.com/office/drawing/2014/main" id="{A104D4B9-05AE-7DF0-45FD-73F1703E4656}"/>
                </a:ext>
              </a:extLst>
            </p:cNvPr>
            <p:cNvSpPr/>
            <p:nvPr/>
          </p:nvSpPr>
          <p:spPr>
            <a:xfrm>
              <a:off x="1684218" y="4307893"/>
              <a:ext cx="5722247" cy="1841812"/>
            </a:xfrm>
            <a:prstGeom prst="ellipse">
              <a:avLst/>
            </a:prstGeom>
            <a:noFill/>
            <a:ln w="158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000" b="1">
                <a:solidFill>
                  <a:srgbClr val="000000"/>
                </a:solidFill>
                <a:latin typeface="Times New Roman"/>
                <a:ea typeface="Times New Roman"/>
                <a:cs typeface="Times New Roman"/>
                <a:sym typeface="Times New Roman"/>
              </a:endParaRPr>
            </a:p>
          </p:txBody>
        </p:sp>
        <p:pic>
          <p:nvPicPr>
            <p:cNvPr id="46" name="Google Shape;159;p3" descr="spruce4">
              <a:extLst>
                <a:ext uri="{FF2B5EF4-FFF2-40B4-BE49-F238E27FC236}">
                  <a16:creationId xmlns:a16="http://schemas.microsoft.com/office/drawing/2014/main" id="{37E073C9-A54F-768E-5E14-E46D773F8294}"/>
                </a:ext>
              </a:extLst>
            </p:cNvPr>
            <p:cNvPicPr preferRelativeResize="0"/>
            <p:nvPr/>
          </p:nvPicPr>
          <p:blipFill rotWithShape="1">
            <a:blip r:embed="rId25">
              <a:alphaModFix/>
            </a:blip>
            <a:srcRect/>
            <a:stretch/>
          </p:blipFill>
          <p:spPr>
            <a:xfrm>
              <a:off x="3127800" y="5469195"/>
              <a:ext cx="517973" cy="806707"/>
            </a:xfrm>
            <a:prstGeom prst="rect">
              <a:avLst/>
            </a:prstGeom>
            <a:noFill/>
            <a:ln>
              <a:noFill/>
            </a:ln>
          </p:spPr>
        </p:pic>
        <p:pic>
          <p:nvPicPr>
            <p:cNvPr id="47" name="Google Shape;160;p3" descr="kelmas">
              <a:extLst>
                <a:ext uri="{FF2B5EF4-FFF2-40B4-BE49-F238E27FC236}">
                  <a16:creationId xmlns:a16="http://schemas.microsoft.com/office/drawing/2014/main" id="{69C9F8E3-AD6C-36C7-4B66-B338906E4870}"/>
                </a:ext>
              </a:extLst>
            </p:cNvPr>
            <p:cNvPicPr preferRelativeResize="0"/>
            <p:nvPr/>
          </p:nvPicPr>
          <p:blipFill rotWithShape="1">
            <a:blip r:embed="rId7">
              <a:alphaModFix/>
            </a:blip>
            <a:srcRect/>
            <a:stretch/>
          </p:blipFill>
          <p:spPr>
            <a:xfrm>
              <a:off x="4144884" y="6092584"/>
              <a:ext cx="657348" cy="156860"/>
            </a:xfrm>
            <a:prstGeom prst="rect">
              <a:avLst/>
            </a:prstGeom>
            <a:noFill/>
            <a:ln>
              <a:noFill/>
            </a:ln>
          </p:spPr>
        </p:pic>
        <p:pic>
          <p:nvPicPr>
            <p:cNvPr id="48" name="Google Shape;161;p3" descr="kelmas">
              <a:extLst>
                <a:ext uri="{FF2B5EF4-FFF2-40B4-BE49-F238E27FC236}">
                  <a16:creationId xmlns:a16="http://schemas.microsoft.com/office/drawing/2014/main" id="{E7F6CF56-F37E-0C6E-4E41-3D9E87F377A0}"/>
                </a:ext>
              </a:extLst>
            </p:cNvPr>
            <p:cNvPicPr preferRelativeResize="0"/>
            <p:nvPr/>
          </p:nvPicPr>
          <p:blipFill rotWithShape="1">
            <a:blip r:embed="rId26">
              <a:alphaModFix/>
            </a:blip>
            <a:srcRect/>
            <a:stretch/>
          </p:blipFill>
          <p:spPr>
            <a:xfrm>
              <a:off x="6361341" y="4593444"/>
              <a:ext cx="657348" cy="156860"/>
            </a:xfrm>
            <a:prstGeom prst="rect">
              <a:avLst/>
            </a:prstGeom>
            <a:noFill/>
            <a:ln>
              <a:noFill/>
            </a:ln>
          </p:spPr>
        </p:pic>
        <p:pic>
          <p:nvPicPr>
            <p:cNvPr id="49" name="Google Shape;162;p3" descr="spruce3">
              <a:extLst>
                <a:ext uri="{FF2B5EF4-FFF2-40B4-BE49-F238E27FC236}">
                  <a16:creationId xmlns:a16="http://schemas.microsoft.com/office/drawing/2014/main" id="{30973C10-4668-62ED-68C8-4063318DC202}"/>
                </a:ext>
              </a:extLst>
            </p:cNvPr>
            <p:cNvPicPr preferRelativeResize="0"/>
            <p:nvPr/>
          </p:nvPicPr>
          <p:blipFill rotWithShape="1">
            <a:blip r:embed="rId27">
              <a:alphaModFix/>
            </a:blip>
            <a:srcRect/>
            <a:stretch/>
          </p:blipFill>
          <p:spPr>
            <a:xfrm>
              <a:off x="6334299" y="4212499"/>
              <a:ext cx="328674" cy="511662"/>
            </a:xfrm>
            <a:prstGeom prst="rect">
              <a:avLst/>
            </a:prstGeom>
            <a:noFill/>
            <a:ln>
              <a:noFill/>
            </a:ln>
          </p:spPr>
        </p:pic>
        <p:pic>
          <p:nvPicPr>
            <p:cNvPr id="50" name="Google Shape;163;p3" descr="spruce3">
              <a:extLst>
                <a:ext uri="{FF2B5EF4-FFF2-40B4-BE49-F238E27FC236}">
                  <a16:creationId xmlns:a16="http://schemas.microsoft.com/office/drawing/2014/main" id="{FE0D53D3-EAD5-B1B5-CB6F-6F3FE9758092}"/>
                </a:ext>
              </a:extLst>
            </p:cNvPr>
            <p:cNvPicPr preferRelativeResize="0"/>
            <p:nvPr/>
          </p:nvPicPr>
          <p:blipFill rotWithShape="1">
            <a:blip r:embed="rId28">
              <a:alphaModFix/>
            </a:blip>
            <a:srcRect/>
            <a:stretch/>
          </p:blipFill>
          <p:spPr>
            <a:xfrm>
              <a:off x="6449495" y="5570082"/>
              <a:ext cx="422283" cy="511662"/>
            </a:xfrm>
            <a:prstGeom prst="rect">
              <a:avLst/>
            </a:prstGeom>
            <a:noFill/>
            <a:ln>
              <a:noFill/>
            </a:ln>
          </p:spPr>
        </p:pic>
        <p:pic>
          <p:nvPicPr>
            <p:cNvPr id="51" name="Google Shape;164;p3" descr="spruce2">
              <a:extLst>
                <a:ext uri="{FF2B5EF4-FFF2-40B4-BE49-F238E27FC236}">
                  <a16:creationId xmlns:a16="http://schemas.microsoft.com/office/drawing/2014/main" id="{0695FDE6-717E-94DB-5919-E70C2FCE8391}"/>
                </a:ext>
              </a:extLst>
            </p:cNvPr>
            <p:cNvPicPr preferRelativeResize="0"/>
            <p:nvPr/>
          </p:nvPicPr>
          <p:blipFill rotWithShape="1">
            <a:blip r:embed="rId13">
              <a:alphaModFix/>
            </a:blip>
            <a:srcRect/>
            <a:stretch/>
          </p:blipFill>
          <p:spPr>
            <a:xfrm>
              <a:off x="4550811" y="2076645"/>
              <a:ext cx="3270243" cy="2338548"/>
            </a:xfrm>
            <a:prstGeom prst="rect">
              <a:avLst/>
            </a:prstGeom>
            <a:noFill/>
            <a:ln>
              <a:noFill/>
            </a:ln>
          </p:spPr>
        </p:pic>
        <p:pic>
          <p:nvPicPr>
            <p:cNvPr id="52" name="Google Shape;165;p3" descr="spruce2">
              <a:extLst>
                <a:ext uri="{FF2B5EF4-FFF2-40B4-BE49-F238E27FC236}">
                  <a16:creationId xmlns:a16="http://schemas.microsoft.com/office/drawing/2014/main" id="{6DFA295A-78C1-2ADD-8D33-8542DA1D17FD}"/>
                </a:ext>
              </a:extLst>
            </p:cNvPr>
            <p:cNvPicPr preferRelativeResize="0"/>
            <p:nvPr/>
          </p:nvPicPr>
          <p:blipFill rotWithShape="1">
            <a:blip r:embed="rId5">
              <a:alphaModFix/>
            </a:blip>
            <a:srcRect/>
            <a:stretch/>
          </p:blipFill>
          <p:spPr>
            <a:xfrm>
              <a:off x="7302867" y="3188838"/>
              <a:ext cx="828675" cy="1793875"/>
            </a:xfrm>
            <a:prstGeom prst="rect">
              <a:avLst/>
            </a:prstGeom>
            <a:noFill/>
            <a:ln>
              <a:noFill/>
            </a:ln>
          </p:spPr>
        </p:pic>
        <p:pic>
          <p:nvPicPr>
            <p:cNvPr id="32" name="Google Shape;140;p3" descr="spruce2">
              <a:extLst>
                <a:ext uri="{FF2B5EF4-FFF2-40B4-BE49-F238E27FC236}">
                  <a16:creationId xmlns:a16="http://schemas.microsoft.com/office/drawing/2014/main" id="{E7D5BEAB-B392-D8D9-F4AB-879B7DA3883F}"/>
                </a:ext>
              </a:extLst>
            </p:cNvPr>
            <p:cNvPicPr preferRelativeResize="0"/>
            <p:nvPr/>
          </p:nvPicPr>
          <p:blipFill rotWithShape="1">
            <a:blip r:embed="rId5">
              <a:alphaModFix/>
            </a:blip>
            <a:srcRect l="37985"/>
            <a:stretch/>
          </p:blipFill>
          <p:spPr>
            <a:xfrm>
              <a:off x="898819" y="3065442"/>
              <a:ext cx="896573" cy="2814138"/>
            </a:xfrm>
            <a:prstGeom prst="rect">
              <a:avLst/>
            </a:prstGeom>
            <a:noFill/>
            <a:ln>
              <a:noFill/>
            </a:ln>
          </p:spPr>
        </p:pic>
      </p:grpSp>
    </p:spTree>
    <p:extLst>
      <p:ext uri="{BB962C8B-B14F-4D97-AF65-F5344CB8AC3E}">
        <p14:creationId xmlns:p14="http://schemas.microsoft.com/office/powerpoint/2010/main" val="680167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2310716" y="87664"/>
            <a:ext cx="7516741" cy="681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defPPr>
              <a:defRPr lang="en-US"/>
            </a:defPPr>
            <a:lvl1pPr algn="ctr" eaLnBrk="0" hangingPunct="0">
              <a:defRPr sz="2800" b="1">
                <a:solidFill>
                  <a:srgbClr val="336600"/>
                </a:solidFill>
                <a:latin typeface="Arial"/>
                <a:ea typeface="+mn-ea"/>
                <a:cs typeface="Arial"/>
              </a:defRPr>
            </a:lvl1pPr>
            <a:lvl2pPr algn="ctr" eaLnBrk="0" hangingPunct="0">
              <a:defRPr sz="4400">
                <a:solidFill>
                  <a:schemeClr val="tx1"/>
                </a:solidFill>
                <a:latin typeface="Arial" charset="0"/>
                <a:ea typeface="ＭＳ Ｐゴシック" pitchFamily="-109" charset="-128"/>
                <a:cs typeface="ＭＳ Ｐゴシック"/>
              </a:defRPr>
            </a:lvl2pPr>
            <a:lvl3pPr algn="ctr" eaLnBrk="0" hangingPunct="0">
              <a:defRPr sz="4400">
                <a:solidFill>
                  <a:schemeClr val="tx1"/>
                </a:solidFill>
                <a:latin typeface="Arial" charset="0"/>
                <a:ea typeface="ＭＳ Ｐゴシック" pitchFamily="-109" charset="-128"/>
                <a:cs typeface="ＭＳ Ｐゴシック"/>
              </a:defRPr>
            </a:lvl3pPr>
            <a:lvl4pPr algn="ctr" eaLnBrk="0" hangingPunct="0">
              <a:defRPr sz="4400">
                <a:solidFill>
                  <a:schemeClr val="tx1"/>
                </a:solidFill>
                <a:latin typeface="Arial" charset="0"/>
                <a:ea typeface="ＭＳ Ｐゴシック" pitchFamily="-109" charset="-128"/>
                <a:cs typeface="ＭＳ Ｐゴシック"/>
              </a:defRPr>
            </a:lvl4pPr>
            <a:lvl5pPr algn="ctr" eaLnBrk="0" hangingPunct="0">
              <a:defRPr sz="4400">
                <a:solidFill>
                  <a:schemeClr val="tx1"/>
                </a:solidFill>
                <a:latin typeface="Arial" charset="0"/>
                <a:ea typeface="ＭＳ Ｐゴシック" pitchFamily="-109" charset="-128"/>
                <a:cs typeface="ＭＳ Ｐゴシック"/>
              </a:defRPr>
            </a:lvl5pPr>
            <a:lvl6pPr marL="457200" algn="ctr" fontAlgn="base">
              <a:spcBef>
                <a:spcPct val="0"/>
              </a:spcBef>
              <a:spcAft>
                <a:spcPct val="0"/>
              </a:spcAft>
              <a:defRPr sz="4400">
                <a:solidFill>
                  <a:schemeClr val="tx1"/>
                </a:solidFill>
                <a:latin typeface="Calibri" pitchFamily="-109" charset="0"/>
                <a:ea typeface="ＭＳ Ｐゴシック" pitchFamily="-109" charset="-128"/>
              </a:defRPr>
            </a:lvl6pPr>
            <a:lvl7pPr marL="914400" algn="ctr" fontAlgn="base">
              <a:spcBef>
                <a:spcPct val="0"/>
              </a:spcBef>
              <a:spcAft>
                <a:spcPct val="0"/>
              </a:spcAft>
              <a:defRPr sz="4400">
                <a:solidFill>
                  <a:schemeClr val="tx1"/>
                </a:solidFill>
                <a:latin typeface="Calibri" pitchFamily="-109" charset="0"/>
                <a:ea typeface="ＭＳ Ｐゴシック" pitchFamily="-109" charset="-128"/>
              </a:defRPr>
            </a:lvl7pPr>
            <a:lvl8pPr marL="1371600" algn="ctr" fontAlgn="base">
              <a:spcBef>
                <a:spcPct val="0"/>
              </a:spcBef>
              <a:spcAft>
                <a:spcPct val="0"/>
              </a:spcAft>
              <a:defRPr sz="4400">
                <a:solidFill>
                  <a:schemeClr val="tx1"/>
                </a:solidFill>
                <a:latin typeface="Calibri" pitchFamily="-109" charset="0"/>
                <a:ea typeface="ＭＳ Ｐゴシック" pitchFamily="-109" charset="-128"/>
              </a:defRPr>
            </a:lvl8pPr>
            <a:lvl9pPr marL="1828800" algn="ctr" fontAlgn="base">
              <a:spcBef>
                <a:spcPct val="0"/>
              </a:spcBef>
              <a:spcAft>
                <a:spcPct val="0"/>
              </a:spcAft>
              <a:defRPr sz="4400">
                <a:solidFill>
                  <a:schemeClr val="tx1"/>
                </a:solidFill>
                <a:latin typeface="Calibri" pitchFamily="-109" charset="0"/>
                <a:ea typeface="ＭＳ Ｐゴシック" pitchFamily="-109" charset="-128"/>
              </a:defRPr>
            </a:lvl9pPr>
          </a:lstStyle>
          <a:p>
            <a:r>
              <a:rPr lang="en-US" sz="2400" dirty="0">
                <a:solidFill>
                  <a:schemeClr val="tx1"/>
                </a:solidFill>
                <a:effectLst>
                  <a:outerShdw blurRad="38100" dist="38100" dir="2700000" algn="tl">
                    <a:srgbClr val="000000">
                      <a:alpha val="43137"/>
                    </a:srgbClr>
                  </a:outerShdw>
                </a:effectLst>
                <a:latin typeface="Sylfaen" panose="010A0502050306030303" pitchFamily="18" charset="0"/>
                <a:ea typeface="+mj-ea"/>
                <a:cs typeface="+mj-cs"/>
              </a:rPr>
              <a:t> NFI data collection and analysis</a:t>
            </a:r>
            <a:endParaRPr lang="ka-GE" sz="2400" dirty="0">
              <a:solidFill>
                <a:schemeClr val="tx1"/>
              </a:solidFill>
              <a:effectLst>
                <a:outerShdw blurRad="38100" dist="38100" dir="2700000" algn="tl">
                  <a:srgbClr val="000000">
                    <a:alpha val="43137"/>
                  </a:srgbClr>
                </a:outerShdw>
              </a:effectLst>
              <a:latin typeface="Sylfaen" panose="010A0502050306030303" pitchFamily="18" charset="0"/>
            </a:endParaRPr>
          </a:p>
          <a:p>
            <a:r>
              <a:rPr lang="ka-GE" sz="2000" dirty="0">
                <a:solidFill>
                  <a:schemeClr val="tx1"/>
                </a:solidFill>
                <a:effectLst>
                  <a:outerShdw blurRad="38100" dist="38100" dir="2700000" algn="tl">
                    <a:srgbClr val="000000">
                      <a:alpha val="43137"/>
                    </a:srgbClr>
                  </a:outerShdw>
                </a:effectLst>
                <a:latin typeface="Sylfaen" panose="010A0502050306030303" pitchFamily="18" charset="0"/>
              </a:rPr>
              <a:t>(</a:t>
            </a:r>
            <a:r>
              <a:rPr lang="en-US" sz="2000" dirty="0">
                <a:solidFill>
                  <a:schemeClr val="tx1"/>
                </a:solidFill>
                <a:effectLst>
                  <a:outerShdw blurRad="38100" dist="38100" dir="2700000" algn="tl">
                    <a:srgbClr val="000000">
                      <a:alpha val="43137"/>
                    </a:srgbClr>
                  </a:outerShdw>
                </a:effectLst>
                <a:latin typeface="Sylfaen" panose="010A0502050306030303" pitchFamily="18" charset="0"/>
              </a:rPr>
              <a:t>Software support</a:t>
            </a:r>
            <a:r>
              <a:rPr lang="ka-GE" sz="2000" dirty="0">
                <a:solidFill>
                  <a:schemeClr val="tx1"/>
                </a:solidFill>
                <a:effectLst>
                  <a:outerShdw blurRad="38100" dist="38100" dir="2700000" algn="tl">
                    <a:srgbClr val="000000">
                      <a:alpha val="43137"/>
                    </a:srgbClr>
                  </a:outerShdw>
                </a:effectLst>
                <a:latin typeface="+mj-lt"/>
              </a:rPr>
              <a:t>)</a:t>
            </a:r>
            <a:endParaRPr lang="en-GB" sz="2000" dirty="0">
              <a:solidFill>
                <a:schemeClr val="tx1"/>
              </a:solidFill>
              <a:effectLst>
                <a:outerShdw blurRad="38100" dist="38100" dir="2700000" algn="tl">
                  <a:srgbClr val="000000">
                    <a:alpha val="43137"/>
                  </a:srgbClr>
                </a:outerShdw>
              </a:effectLst>
              <a:latin typeface="+mj-lt"/>
            </a:endParaRPr>
          </a:p>
        </p:txBody>
      </p:sp>
      <p:sp>
        <p:nvSpPr>
          <p:cNvPr id="11" name="Rectangle 10"/>
          <p:cNvSpPr/>
          <p:nvPr/>
        </p:nvSpPr>
        <p:spPr>
          <a:xfrm>
            <a:off x="154444" y="1743977"/>
            <a:ext cx="11198606" cy="584775"/>
          </a:xfrm>
          <a:prstGeom prst="rect">
            <a:avLst/>
          </a:prstGeom>
        </p:spPr>
        <p:txBody>
          <a:bodyPr wrap="square">
            <a:spAutoFit/>
          </a:bodyPr>
          <a:lstStyle/>
          <a:p>
            <a:pPr algn="ctr">
              <a:defRPr sz="3600"/>
            </a:pPr>
            <a:r>
              <a:rPr lang="en-US" sz="1600" b="1" i="1" u="sng" dirty="0">
                <a:latin typeface="Sylfaen" panose="010A0502050306030303" pitchFamily="18" charset="0"/>
                <a:ea typeface="DejaVu Sans" pitchFamily="2"/>
                <a:cs typeface="Lohit Hindi" pitchFamily="2"/>
              </a:rPr>
              <a:t>Open </a:t>
            </a:r>
            <a:r>
              <a:rPr lang="en-US" sz="1600" b="1" i="1" u="sng" dirty="0" err="1">
                <a:latin typeface="Sylfaen" panose="010A0502050306030303" pitchFamily="18" charset="0"/>
                <a:ea typeface="DejaVu Sans" pitchFamily="2"/>
                <a:cs typeface="Lohit Hindi" pitchFamily="2"/>
              </a:rPr>
              <a:t>Foris</a:t>
            </a:r>
            <a:r>
              <a:rPr lang="en-US" sz="1600" u="sng" dirty="0">
                <a:latin typeface="Sylfaen" panose="010A0502050306030303" pitchFamily="18" charset="0"/>
                <a:ea typeface="DejaVu Sans" pitchFamily="2"/>
                <a:cs typeface="Lohit Hindi" pitchFamily="2"/>
              </a:rPr>
              <a:t> </a:t>
            </a:r>
            <a:r>
              <a:rPr lang="en-US" sz="1600" dirty="0">
                <a:latin typeface="Sylfaen" panose="010A0502050306030303" pitchFamily="18" charset="0"/>
                <a:ea typeface="DejaVu Sans" pitchFamily="2"/>
                <a:cs typeface="Lohit Hindi" pitchFamily="2"/>
              </a:rPr>
              <a:t>- A free platform of tools and methods for data collection and analysis</a:t>
            </a:r>
          </a:p>
          <a:p>
            <a:pPr algn="ctr">
              <a:defRPr sz="3600"/>
            </a:pPr>
            <a:endParaRPr lang="en-US" sz="1600" dirty="0">
              <a:latin typeface="Sylfaen" panose="010A0502050306030303" pitchFamily="18" charset="0"/>
              <a:ea typeface="DejaVu Sans" pitchFamily="2"/>
              <a:cs typeface="Lohit Hindi" pitchFamily="2"/>
            </a:endParaRPr>
          </a:p>
        </p:txBody>
      </p:sp>
      <p:sp>
        <p:nvSpPr>
          <p:cNvPr id="3" name="Rectangle 2"/>
          <p:cNvSpPr/>
          <p:nvPr/>
        </p:nvSpPr>
        <p:spPr>
          <a:xfrm>
            <a:off x="4741490" y="6386331"/>
            <a:ext cx="2989152" cy="400110"/>
          </a:xfrm>
          <a:prstGeom prst="rect">
            <a:avLst/>
          </a:prstGeom>
        </p:spPr>
        <p:txBody>
          <a:bodyPr wrap="none">
            <a:spAutoFit/>
          </a:bodyPr>
          <a:lstStyle/>
          <a:p>
            <a:r>
              <a:rPr lang="en-GB" sz="2000" dirty="0">
                <a:latin typeface="Sylfaen" panose="010A0502050306030303" pitchFamily="18" charset="0"/>
              </a:rPr>
              <a:t>http://www.openforis.org</a:t>
            </a:r>
          </a:p>
        </p:txBody>
      </p:sp>
      <p:pic>
        <p:nvPicPr>
          <p:cNvPr id="5" name="Picture 4">
            <a:extLst>
              <a:ext uri="{FF2B5EF4-FFF2-40B4-BE49-F238E27FC236}">
                <a16:creationId xmlns:a16="http://schemas.microsoft.com/office/drawing/2014/main" id="{AEBCEAF5-CC33-6E7B-3F49-069E2A8274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5661" y="959788"/>
            <a:ext cx="1990476" cy="685714"/>
          </a:xfrm>
          <a:prstGeom prst="rect">
            <a:avLst/>
          </a:prstGeom>
        </p:spPr>
      </p:pic>
      <p:pic>
        <p:nvPicPr>
          <p:cNvPr id="9" name="Picture 8">
            <a:extLst>
              <a:ext uri="{FF2B5EF4-FFF2-40B4-BE49-F238E27FC236}">
                <a16:creationId xmlns:a16="http://schemas.microsoft.com/office/drawing/2014/main" id="{34DCF086-CF69-CF26-4D28-71ADD35417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5224" y="952475"/>
            <a:ext cx="707367" cy="707367"/>
          </a:xfrm>
          <a:prstGeom prst="rect">
            <a:avLst/>
          </a:prstGeom>
        </p:spPr>
      </p:pic>
      <p:sp>
        <p:nvSpPr>
          <p:cNvPr id="10" name="Arrow: Right 9">
            <a:extLst>
              <a:ext uri="{FF2B5EF4-FFF2-40B4-BE49-F238E27FC236}">
                <a16:creationId xmlns:a16="http://schemas.microsoft.com/office/drawing/2014/main" id="{5D781379-671B-80BD-787F-16B7ECA6E6AE}"/>
              </a:ext>
            </a:extLst>
          </p:cNvPr>
          <p:cNvSpPr/>
          <p:nvPr/>
        </p:nvSpPr>
        <p:spPr>
          <a:xfrm>
            <a:off x="5257763" y="1159511"/>
            <a:ext cx="776378" cy="250166"/>
          </a:xfrm>
          <a:prstGeom prst="rightArrow">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pic>
        <p:nvPicPr>
          <p:cNvPr id="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761" t="12998" r="84372" b="4597"/>
          <a:stretch/>
        </p:blipFill>
        <p:spPr bwMode="auto">
          <a:xfrm>
            <a:off x="380514" y="4328264"/>
            <a:ext cx="650633" cy="995538"/>
          </a:xfrm>
          <a:prstGeom prst="rect">
            <a:avLst/>
          </a:prstGeom>
          <a:noFill/>
          <a:ln w="6350">
            <a:no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2">
            <a:extLst>
              <a:ext uri="{FF2B5EF4-FFF2-40B4-BE49-F238E27FC236}">
                <a16:creationId xmlns:a16="http://schemas.microsoft.com/office/drawing/2014/main" id="{41DC9234-51A5-6EA3-9D99-110928C681A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549" t="12998" r="63713"/>
          <a:stretch/>
        </p:blipFill>
        <p:spPr bwMode="auto">
          <a:xfrm>
            <a:off x="337219" y="3254195"/>
            <a:ext cx="652156" cy="928290"/>
          </a:xfrm>
          <a:prstGeom prst="rect">
            <a:avLst/>
          </a:prstGeom>
          <a:noFill/>
          <a:ln w="6350">
            <a:noFill/>
            <a:miter lim="800000"/>
            <a:headEnd/>
            <a:tailEnd/>
          </a:ln>
          <a:extLst>
            <a:ext uri="{909E8E84-426E-40DD-AFC4-6F175D3DCCD1}">
              <a14:hiddenFill xmlns:a14="http://schemas.microsoft.com/office/drawing/2010/main">
                <a:solidFill>
                  <a:schemeClr val="accent1"/>
                </a:solidFill>
              </a14:hiddenFill>
            </a:ext>
          </a:extLst>
        </p:spPr>
      </p:pic>
      <p:pic>
        <p:nvPicPr>
          <p:cNvPr id="15" name="Picture 2">
            <a:extLst>
              <a:ext uri="{FF2B5EF4-FFF2-40B4-BE49-F238E27FC236}">
                <a16:creationId xmlns:a16="http://schemas.microsoft.com/office/drawing/2014/main" id="{4DD59DE0-F3D3-C6CF-A12C-2823D9A0424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0501" t="12998" r="24479"/>
          <a:stretch/>
        </p:blipFill>
        <p:spPr bwMode="auto">
          <a:xfrm>
            <a:off x="317700" y="5451461"/>
            <a:ext cx="668216" cy="996621"/>
          </a:xfrm>
          <a:prstGeom prst="rect">
            <a:avLst/>
          </a:prstGeom>
          <a:noFill/>
          <a:ln w="6350">
            <a:no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2">
            <a:extLst>
              <a:ext uri="{FF2B5EF4-FFF2-40B4-BE49-F238E27FC236}">
                <a16:creationId xmlns:a16="http://schemas.microsoft.com/office/drawing/2014/main" id="{07FC203D-4DF4-0685-3ED9-300186B170B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1241" t="12998" r="44672"/>
          <a:stretch/>
        </p:blipFill>
        <p:spPr bwMode="auto">
          <a:xfrm>
            <a:off x="370790" y="2202635"/>
            <a:ext cx="606667" cy="964736"/>
          </a:xfrm>
          <a:prstGeom prst="rect">
            <a:avLst/>
          </a:prstGeom>
          <a:noFill/>
          <a:ln w="6350">
            <a:noFill/>
            <a:miter lim="800000"/>
            <a:headEnd/>
            <a:tailEnd/>
          </a:ln>
          <a:extLst>
            <a:ext uri="{909E8E84-426E-40DD-AFC4-6F175D3DCCD1}">
              <a14:hiddenFill xmlns:a14="http://schemas.microsoft.com/office/drawing/2010/main">
                <a:solidFill>
                  <a:schemeClr val="accent1"/>
                </a:solidFill>
              </a14:hiddenFill>
            </a:ext>
          </a:extLst>
        </p:spPr>
      </p:pic>
      <p:sp>
        <p:nvSpPr>
          <p:cNvPr id="16" name="TextBox 15">
            <a:extLst>
              <a:ext uri="{FF2B5EF4-FFF2-40B4-BE49-F238E27FC236}">
                <a16:creationId xmlns:a16="http://schemas.microsoft.com/office/drawing/2014/main" id="{93ED415D-E160-577A-AE4B-A5D5FB7885D7}"/>
              </a:ext>
            </a:extLst>
          </p:cNvPr>
          <p:cNvSpPr txBox="1"/>
          <p:nvPr/>
        </p:nvSpPr>
        <p:spPr>
          <a:xfrm>
            <a:off x="1123575" y="3387217"/>
            <a:ext cx="3299301" cy="523220"/>
          </a:xfrm>
          <a:prstGeom prst="rect">
            <a:avLst/>
          </a:prstGeom>
          <a:noFill/>
        </p:spPr>
        <p:txBody>
          <a:bodyPr wrap="none" rtlCol="0">
            <a:spAutoFit/>
          </a:bodyPr>
          <a:lstStyle/>
          <a:p>
            <a:r>
              <a:rPr lang="ka-GE" sz="1400" dirty="0">
                <a:latin typeface="Sylfaen" panose="010A0502050306030303" pitchFamily="18" charset="0"/>
              </a:rPr>
              <a:t>„</a:t>
            </a:r>
            <a:r>
              <a:rPr lang="en-US" sz="1400" dirty="0">
                <a:latin typeface="Sylfaen" panose="010A0502050306030303" pitchFamily="18" charset="0"/>
              </a:rPr>
              <a:t>Collect</a:t>
            </a:r>
            <a:r>
              <a:rPr lang="ka-GE" sz="1400" dirty="0">
                <a:latin typeface="Sylfaen" panose="010A0502050306030303" pitchFamily="18" charset="0"/>
              </a:rPr>
              <a:t> </a:t>
            </a:r>
            <a:r>
              <a:rPr lang="en-US" sz="1400" dirty="0">
                <a:latin typeface="Sylfaen" panose="010A0502050306030303" pitchFamily="18" charset="0"/>
              </a:rPr>
              <a:t>Mobile</a:t>
            </a:r>
            <a:r>
              <a:rPr lang="ka-GE" sz="1400" dirty="0">
                <a:latin typeface="Sylfaen" panose="010A0502050306030303" pitchFamily="18" charset="0"/>
              </a:rPr>
              <a:t>“ -</a:t>
            </a:r>
            <a:r>
              <a:rPr lang="en-US" sz="1400" dirty="0">
                <a:latin typeface="Sylfaen" panose="010A0502050306030303" pitchFamily="18" charset="0"/>
              </a:rPr>
              <a:t>Collect data in the field</a:t>
            </a:r>
          </a:p>
          <a:p>
            <a:endParaRPr lang="en-US" sz="1400" dirty="0"/>
          </a:p>
        </p:txBody>
      </p:sp>
      <p:sp>
        <p:nvSpPr>
          <p:cNvPr id="17" name="TextBox 16">
            <a:extLst>
              <a:ext uri="{FF2B5EF4-FFF2-40B4-BE49-F238E27FC236}">
                <a16:creationId xmlns:a16="http://schemas.microsoft.com/office/drawing/2014/main" id="{97EE5CDF-3703-F40D-F197-78AFBB3FEFC4}"/>
              </a:ext>
            </a:extLst>
          </p:cNvPr>
          <p:cNvSpPr txBox="1"/>
          <p:nvPr/>
        </p:nvSpPr>
        <p:spPr>
          <a:xfrm>
            <a:off x="1128574" y="2305378"/>
            <a:ext cx="3962944" cy="523220"/>
          </a:xfrm>
          <a:prstGeom prst="rect">
            <a:avLst/>
          </a:prstGeom>
          <a:noFill/>
        </p:spPr>
        <p:txBody>
          <a:bodyPr wrap="none" rtlCol="0">
            <a:spAutoFit/>
          </a:bodyPr>
          <a:lstStyle/>
          <a:p>
            <a:r>
              <a:rPr lang="ka-GE" sz="1400" dirty="0">
                <a:latin typeface="Sylfaen" panose="010A0502050306030303" pitchFamily="18" charset="0"/>
              </a:rPr>
              <a:t>„</a:t>
            </a:r>
            <a:r>
              <a:rPr lang="en-US" sz="1400" dirty="0">
                <a:latin typeface="Sylfaen" panose="010A0502050306030303" pitchFamily="18" charset="0"/>
              </a:rPr>
              <a:t>Collect Earth</a:t>
            </a:r>
            <a:r>
              <a:rPr lang="ka-GE" sz="1400" dirty="0">
                <a:latin typeface="Sylfaen" panose="010A0502050306030303" pitchFamily="18" charset="0"/>
              </a:rPr>
              <a:t>“ -</a:t>
            </a:r>
            <a:r>
              <a:rPr lang="en-US" sz="1400" dirty="0">
                <a:latin typeface="Sylfaen" panose="010A0502050306030303" pitchFamily="18" charset="0"/>
              </a:rPr>
              <a:t>Preliminary evaluation of clusters</a:t>
            </a:r>
          </a:p>
          <a:p>
            <a:endParaRPr lang="en-US" sz="1400" dirty="0"/>
          </a:p>
        </p:txBody>
      </p:sp>
      <p:sp>
        <p:nvSpPr>
          <p:cNvPr id="18" name="TextBox 17">
            <a:extLst>
              <a:ext uri="{FF2B5EF4-FFF2-40B4-BE49-F238E27FC236}">
                <a16:creationId xmlns:a16="http://schemas.microsoft.com/office/drawing/2014/main" id="{067E9A3D-FEDE-C809-7F73-1E3B05E5A213}"/>
              </a:ext>
            </a:extLst>
          </p:cNvPr>
          <p:cNvSpPr txBox="1"/>
          <p:nvPr/>
        </p:nvSpPr>
        <p:spPr>
          <a:xfrm>
            <a:off x="1092962" y="4477682"/>
            <a:ext cx="4713150" cy="523220"/>
          </a:xfrm>
          <a:prstGeom prst="rect">
            <a:avLst/>
          </a:prstGeom>
          <a:noFill/>
        </p:spPr>
        <p:txBody>
          <a:bodyPr wrap="none" rtlCol="0">
            <a:spAutoFit/>
          </a:bodyPr>
          <a:lstStyle/>
          <a:p>
            <a:r>
              <a:rPr lang="ka-GE" sz="1400" dirty="0">
                <a:latin typeface="Sylfaen" panose="010A0502050306030303" pitchFamily="18" charset="0"/>
              </a:rPr>
              <a:t>„</a:t>
            </a:r>
            <a:r>
              <a:rPr lang="en-US" sz="1400" dirty="0">
                <a:latin typeface="Sylfaen" panose="010A0502050306030303" pitchFamily="18" charset="0"/>
              </a:rPr>
              <a:t>Collect</a:t>
            </a:r>
            <a:r>
              <a:rPr lang="ka-GE" sz="1400" dirty="0">
                <a:latin typeface="Sylfaen" panose="010A0502050306030303" pitchFamily="18" charset="0"/>
              </a:rPr>
              <a:t>“ - </a:t>
            </a:r>
            <a:r>
              <a:rPr lang="en-US" sz="1400" dirty="0">
                <a:latin typeface="Sylfaen" panose="010A0502050306030303" pitchFamily="18" charset="0"/>
              </a:rPr>
              <a:t>Management of information collected in the field</a:t>
            </a:r>
          </a:p>
          <a:p>
            <a:endParaRPr lang="en-US" sz="1400" dirty="0"/>
          </a:p>
        </p:txBody>
      </p:sp>
      <p:sp>
        <p:nvSpPr>
          <p:cNvPr id="19" name="TextBox 18">
            <a:extLst>
              <a:ext uri="{FF2B5EF4-FFF2-40B4-BE49-F238E27FC236}">
                <a16:creationId xmlns:a16="http://schemas.microsoft.com/office/drawing/2014/main" id="{FB8E6C25-19A9-A778-EE6D-0FE25C6C5B1A}"/>
              </a:ext>
            </a:extLst>
          </p:cNvPr>
          <p:cNvSpPr txBox="1"/>
          <p:nvPr/>
        </p:nvSpPr>
        <p:spPr>
          <a:xfrm>
            <a:off x="1123300" y="5604767"/>
            <a:ext cx="1856598" cy="307777"/>
          </a:xfrm>
          <a:prstGeom prst="rect">
            <a:avLst/>
          </a:prstGeom>
          <a:noFill/>
        </p:spPr>
        <p:txBody>
          <a:bodyPr wrap="none" rtlCol="0">
            <a:spAutoFit/>
          </a:bodyPr>
          <a:lstStyle/>
          <a:p>
            <a:r>
              <a:rPr lang="ka-GE" sz="1400" dirty="0">
                <a:latin typeface="Sylfaen" panose="010A0502050306030303" pitchFamily="18" charset="0"/>
              </a:rPr>
              <a:t>„</a:t>
            </a:r>
            <a:r>
              <a:rPr lang="en-US" sz="1400" dirty="0">
                <a:latin typeface="Sylfaen" panose="010A0502050306030303" pitchFamily="18" charset="0"/>
              </a:rPr>
              <a:t>Calc</a:t>
            </a:r>
            <a:r>
              <a:rPr lang="ka-GE" sz="1400" dirty="0">
                <a:latin typeface="Sylfaen" panose="010A0502050306030303" pitchFamily="18" charset="0"/>
              </a:rPr>
              <a:t>“ – </a:t>
            </a:r>
            <a:r>
              <a:rPr lang="en-US" sz="1400" dirty="0">
                <a:latin typeface="Sylfaen" panose="010A0502050306030303" pitchFamily="18" charset="0"/>
              </a:rPr>
              <a:t>Data Analysis</a:t>
            </a:r>
          </a:p>
        </p:txBody>
      </p:sp>
      <p:pic>
        <p:nvPicPr>
          <p:cNvPr id="21" name="Picture 20">
            <a:extLst>
              <a:ext uri="{FF2B5EF4-FFF2-40B4-BE49-F238E27FC236}">
                <a16:creationId xmlns:a16="http://schemas.microsoft.com/office/drawing/2014/main" id="{A295A8D7-691F-C0E4-77E6-8EC793FABC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5452" y="4481845"/>
            <a:ext cx="2303585" cy="2310167"/>
          </a:xfrm>
          <a:prstGeom prst="rect">
            <a:avLst/>
          </a:prstGeom>
        </p:spPr>
      </p:pic>
      <p:pic>
        <p:nvPicPr>
          <p:cNvPr id="1032" name="Picture 8">
            <a:extLst>
              <a:ext uri="{FF2B5EF4-FFF2-40B4-BE49-F238E27FC236}">
                <a16:creationId xmlns:a16="http://schemas.microsoft.com/office/drawing/2014/main" id="{46C26E95-F3AC-F317-255C-B39A6B7F81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92670" y="2250278"/>
            <a:ext cx="2334145" cy="220780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597A34BD-C96E-5727-6BA7-BDAB081997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47133" y="3009507"/>
            <a:ext cx="3042140" cy="2276360"/>
          </a:xfrm>
          <a:prstGeom prst="rect">
            <a:avLst/>
          </a:prstGeom>
          <a:ln>
            <a:noFill/>
          </a:ln>
          <a:effectLst>
            <a:softEdge rad="112500"/>
          </a:effectLst>
        </p:spPr>
      </p:pic>
    </p:spTree>
    <p:extLst>
      <p:ext uri="{BB962C8B-B14F-4D97-AF65-F5344CB8AC3E}">
        <p14:creationId xmlns:p14="http://schemas.microsoft.com/office/powerpoint/2010/main" val="39309746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842BD83-9662-4544-9347-7F2C39297319}"/>
              </a:ext>
            </a:extLst>
          </p:cNvPr>
          <p:cNvGrpSpPr/>
          <p:nvPr/>
        </p:nvGrpSpPr>
        <p:grpSpPr>
          <a:xfrm>
            <a:off x="3881779" y="1056850"/>
            <a:ext cx="3753803" cy="2311742"/>
            <a:chOff x="8193185" y="1531688"/>
            <a:chExt cx="3139225" cy="1670980"/>
          </a:xfrm>
        </p:grpSpPr>
        <p:sp>
          <p:nvSpPr>
            <p:cNvPr id="3" name="Title 1">
              <a:extLst>
                <a:ext uri="{FF2B5EF4-FFF2-40B4-BE49-F238E27FC236}">
                  <a16:creationId xmlns:a16="http://schemas.microsoft.com/office/drawing/2014/main" id="{0C5CB96B-A7A2-44FB-BE57-F80D801F5792}"/>
                </a:ext>
              </a:extLst>
            </p:cNvPr>
            <p:cNvSpPr txBox="1">
              <a:spLocks/>
            </p:cNvSpPr>
            <p:nvPr/>
          </p:nvSpPr>
          <p:spPr>
            <a:xfrm>
              <a:off x="9081547" y="1531688"/>
              <a:ext cx="1923410" cy="5692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800" b="1" dirty="0">
                  <a:latin typeface="Sylfaen" panose="010A0502050306030303" pitchFamily="18" charset="0"/>
                </a:rPr>
                <a:t>Vertex Laser GEO</a:t>
              </a:r>
              <a:endParaRPr lang="en-US" sz="1800" b="1" dirty="0">
                <a:latin typeface="Sylfaen" panose="010A0502050306030303" pitchFamily="18" charset="0"/>
              </a:endParaRPr>
            </a:p>
          </p:txBody>
        </p:sp>
        <p:pic>
          <p:nvPicPr>
            <p:cNvPr id="4" name="Picture 3">
              <a:extLst>
                <a:ext uri="{FF2B5EF4-FFF2-40B4-BE49-F238E27FC236}">
                  <a16:creationId xmlns:a16="http://schemas.microsoft.com/office/drawing/2014/main" id="{04776955-3525-4118-B500-86637ABB43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93185" y="1861140"/>
              <a:ext cx="3139225" cy="1341528"/>
            </a:xfrm>
            <a:prstGeom prst="rect">
              <a:avLst/>
            </a:prstGeom>
          </p:spPr>
        </p:pic>
      </p:grpSp>
      <p:grpSp>
        <p:nvGrpSpPr>
          <p:cNvPr id="18" name="Group 17">
            <a:extLst>
              <a:ext uri="{FF2B5EF4-FFF2-40B4-BE49-F238E27FC236}">
                <a16:creationId xmlns:a16="http://schemas.microsoft.com/office/drawing/2014/main" id="{14399657-42EB-4BBB-9E5D-8DA6D9BD084A}"/>
              </a:ext>
            </a:extLst>
          </p:cNvPr>
          <p:cNvGrpSpPr/>
          <p:nvPr/>
        </p:nvGrpSpPr>
        <p:grpSpPr>
          <a:xfrm>
            <a:off x="5553226" y="3613824"/>
            <a:ext cx="931550" cy="1947221"/>
            <a:chOff x="4095963" y="2618597"/>
            <a:chExt cx="1231289" cy="3817854"/>
          </a:xfrm>
        </p:grpSpPr>
        <p:pic>
          <p:nvPicPr>
            <p:cNvPr id="16" name="Picture 15">
              <a:extLst>
                <a:ext uri="{FF2B5EF4-FFF2-40B4-BE49-F238E27FC236}">
                  <a16:creationId xmlns:a16="http://schemas.microsoft.com/office/drawing/2014/main" id="{9E619A75-9E38-4269-BA13-CA7E7C3F82D5}"/>
                </a:ext>
              </a:extLst>
            </p:cNvPr>
            <p:cNvPicPr>
              <a:picLocks noChangeAspect="1"/>
            </p:cNvPicPr>
            <p:nvPr/>
          </p:nvPicPr>
          <p:blipFill>
            <a:blip r:embed="rId3" cstate="print"/>
            <a:stretch>
              <a:fillRect/>
            </a:stretch>
          </p:blipFill>
          <p:spPr>
            <a:xfrm>
              <a:off x="4095963" y="3372714"/>
              <a:ext cx="1231289" cy="3063737"/>
            </a:xfrm>
            <a:prstGeom prst="rect">
              <a:avLst/>
            </a:prstGeom>
          </p:spPr>
        </p:pic>
        <p:sp>
          <p:nvSpPr>
            <p:cNvPr id="17" name="TextBox 16">
              <a:extLst>
                <a:ext uri="{FF2B5EF4-FFF2-40B4-BE49-F238E27FC236}">
                  <a16:creationId xmlns:a16="http://schemas.microsoft.com/office/drawing/2014/main" id="{D1A5A42B-BA07-44E6-AAAD-F9EC1D8931F7}"/>
                </a:ext>
              </a:extLst>
            </p:cNvPr>
            <p:cNvSpPr txBox="1"/>
            <p:nvPr/>
          </p:nvSpPr>
          <p:spPr>
            <a:xfrm>
              <a:off x="4201939" y="2618597"/>
              <a:ext cx="775902" cy="724137"/>
            </a:xfrm>
            <a:prstGeom prst="rect">
              <a:avLst/>
            </a:prstGeom>
            <a:noFill/>
          </p:spPr>
          <p:txBody>
            <a:bodyPr wrap="none" rtlCol="0">
              <a:spAutoFit/>
            </a:bodyPr>
            <a:lstStyle/>
            <a:p>
              <a:r>
                <a:rPr lang="en-US" b="1" dirty="0">
                  <a:latin typeface="Sylfaen" panose="010A0502050306030303" pitchFamily="18" charset="0"/>
                </a:rPr>
                <a:t>GPS</a:t>
              </a:r>
            </a:p>
          </p:txBody>
        </p:sp>
      </p:grpSp>
      <p:grpSp>
        <p:nvGrpSpPr>
          <p:cNvPr id="22" name="Group 21">
            <a:extLst>
              <a:ext uri="{FF2B5EF4-FFF2-40B4-BE49-F238E27FC236}">
                <a16:creationId xmlns:a16="http://schemas.microsoft.com/office/drawing/2014/main" id="{6AEF46B6-C202-469A-87E6-164BA947B839}"/>
              </a:ext>
            </a:extLst>
          </p:cNvPr>
          <p:cNvGrpSpPr/>
          <p:nvPr/>
        </p:nvGrpSpPr>
        <p:grpSpPr>
          <a:xfrm>
            <a:off x="767904" y="3685459"/>
            <a:ext cx="2648860" cy="2565876"/>
            <a:chOff x="403513" y="3818226"/>
            <a:chExt cx="2645881" cy="2685620"/>
          </a:xfrm>
        </p:grpSpPr>
        <p:pic>
          <p:nvPicPr>
            <p:cNvPr id="20" name="Picture 19">
              <a:extLst>
                <a:ext uri="{FF2B5EF4-FFF2-40B4-BE49-F238E27FC236}">
                  <a16:creationId xmlns:a16="http://schemas.microsoft.com/office/drawing/2014/main" id="{3DA2FC3A-0E36-49F9-90E7-5D601F61539F}"/>
                </a:ext>
              </a:extLst>
            </p:cNvPr>
            <p:cNvPicPr>
              <a:picLocks noChangeAspect="1"/>
            </p:cNvPicPr>
            <p:nvPr/>
          </p:nvPicPr>
          <p:blipFill>
            <a:blip r:embed="rId4" cstate="print"/>
            <a:stretch>
              <a:fillRect/>
            </a:stretch>
          </p:blipFill>
          <p:spPr>
            <a:xfrm>
              <a:off x="403513" y="4287539"/>
              <a:ext cx="2216307" cy="2216307"/>
            </a:xfrm>
            <a:prstGeom prst="rect">
              <a:avLst/>
            </a:prstGeom>
          </p:spPr>
        </p:pic>
        <p:sp>
          <p:nvSpPr>
            <p:cNvPr id="21" name="Rectangle 20">
              <a:extLst>
                <a:ext uri="{FF2B5EF4-FFF2-40B4-BE49-F238E27FC236}">
                  <a16:creationId xmlns:a16="http://schemas.microsoft.com/office/drawing/2014/main" id="{EC1B9C3A-3CA6-41F9-9397-266A992BA59F}"/>
                </a:ext>
              </a:extLst>
            </p:cNvPr>
            <p:cNvSpPr/>
            <p:nvPr/>
          </p:nvSpPr>
          <p:spPr>
            <a:xfrm>
              <a:off x="480750" y="3818226"/>
              <a:ext cx="2568644" cy="676494"/>
            </a:xfrm>
            <a:prstGeom prst="rect">
              <a:avLst/>
            </a:prstGeom>
          </p:spPr>
          <p:txBody>
            <a:bodyPr wrap="square">
              <a:spAutoFit/>
            </a:bodyPr>
            <a:lstStyle/>
            <a:p>
              <a:pPr algn="ctr"/>
              <a:r>
                <a:rPr lang="en-US" b="1" dirty="0" err="1">
                  <a:latin typeface="Sylfaen" panose="010A0502050306030303" pitchFamily="18" charset="0"/>
                </a:rPr>
                <a:t>Calliper</a:t>
              </a:r>
              <a:r>
                <a:rPr lang="ka-GE" b="1" dirty="0">
                  <a:latin typeface="Sylfaen" panose="010A0502050306030303" pitchFamily="18" charset="0"/>
                </a:rPr>
                <a:t> (</a:t>
              </a:r>
              <a:r>
                <a:rPr lang="en-US" b="1" dirty="0">
                  <a:latin typeface="Sylfaen" panose="010A0502050306030303" pitchFamily="18" charset="0"/>
                </a:rPr>
                <a:t>for diameter measurement)</a:t>
              </a:r>
            </a:p>
          </p:txBody>
        </p:sp>
      </p:grpSp>
      <p:grpSp>
        <p:nvGrpSpPr>
          <p:cNvPr id="31" name="Group 30">
            <a:extLst>
              <a:ext uri="{FF2B5EF4-FFF2-40B4-BE49-F238E27FC236}">
                <a16:creationId xmlns:a16="http://schemas.microsoft.com/office/drawing/2014/main" id="{CBBC7A77-FA36-4830-8059-3411DABB7EBF}"/>
              </a:ext>
            </a:extLst>
          </p:cNvPr>
          <p:cNvGrpSpPr/>
          <p:nvPr/>
        </p:nvGrpSpPr>
        <p:grpSpPr>
          <a:xfrm>
            <a:off x="8688999" y="3449040"/>
            <a:ext cx="2693446" cy="2457238"/>
            <a:chOff x="3369141" y="3758942"/>
            <a:chExt cx="2933667" cy="2770289"/>
          </a:xfrm>
        </p:grpSpPr>
        <p:pic>
          <p:nvPicPr>
            <p:cNvPr id="24" name="Picture 23">
              <a:extLst>
                <a:ext uri="{FF2B5EF4-FFF2-40B4-BE49-F238E27FC236}">
                  <a16:creationId xmlns:a16="http://schemas.microsoft.com/office/drawing/2014/main" id="{CBB6ED14-4467-4DC1-A90B-2E36D1C1B8E9}"/>
                </a:ext>
              </a:extLst>
            </p:cNvPr>
            <p:cNvPicPr>
              <a:picLocks noChangeAspect="1"/>
            </p:cNvPicPr>
            <p:nvPr/>
          </p:nvPicPr>
          <p:blipFill>
            <a:blip r:embed="rId5" cstate="print"/>
            <a:stretch>
              <a:fillRect/>
            </a:stretch>
          </p:blipFill>
          <p:spPr>
            <a:xfrm>
              <a:off x="3369141" y="4146272"/>
              <a:ext cx="2797673" cy="2382959"/>
            </a:xfrm>
            <a:prstGeom prst="rect">
              <a:avLst/>
            </a:prstGeom>
          </p:spPr>
        </p:pic>
        <p:sp>
          <p:nvSpPr>
            <p:cNvPr id="26" name="Rectangle 25">
              <a:extLst>
                <a:ext uri="{FF2B5EF4-FFF2-40B4-BE49-F238E27FC236}">
                  <a16:creationId xmlns:a16="http://schemas.microsoft.com/office/drawing/2014/main" id="{F699BDF9-34DF-4379-85EF-08711A37B8C0}"/>
                </a:ext>
              </a:extLst>
            </p:cNvPr>
            <p:cNvSpPr/>
            <p:nvPr/>
          </p:nvSpPr>
          <p:spPr>
            <a:xfrm>
              <a:off x="3455060" y="3758942"/>
              <a:ext cx="2847748" cy="416385"/>
            </a:xfrm>
            <a:prstGeom prst="rect">
              <a:avLst/>
            </a:prstGeom>
          </p:spPr>
          <p:txBody>
            <a:bodyPr wrap="none">
              <a:spAutoFit/>
            </a:bodyPr>
            <a:lstStyle/>
            <a:p>
              <a:r>
                <a:rPr lang="en-US" b="1" dirty="0">
                  <a:latin typeface="Sylfaen" panose="010A0502050306030303" pitchFamily="18" charset="0"/>
                </a:rPr>
                <a:t>Diameter-measuring tape</a:t>
              </a:r>
            </a:p>
          </p:txBody>
        </p:sp>
      </p:grpSp>
      <p:grpSp>
        <p:nvGrpSpPr>
          <p:cNvPr id="30" name="Group 29">
            <a:extLst>
              <a:ext uri="{FF2B5EF4-FFF2-40B4-BE49-F238E27FC236}">
                <a16:creationId xmlns:a16="http://schemas.microsoft.com/office/drawing/2014/main" id="{2E38359A-9CD5-4390-94FB-BE6440DFB336}"/>
              </a:ext>
            </a:extLst>
          </p:cNvPr>
          <p:cNvGrpSpPr/>
          <p:nvPr/>
        </p:nvGrpSpPr>
        <p:grpSpPr>
          <a:xfrm>
            <a:off x="8612155" y="764376"/>
            <a:ext cx="2914113" cy="2762595"/>
            <a:chOff x="8802201" y="85970"/>
            <a:chExt cx="3555766" cy="3381375"/>
          </a:xfrm>
        </p:grpSpPr>
        <p:pic>
          <p:nvPicPr>
            <p:cNvPr id="28" name="Picture 27">
              <a:extLst>
                <a:ext uri="{FF2B5EF4-FFF2-40B4-BE49-F238E27FC236}">
                  <a16:creationId xmlns:a16="http://schemas.microsoft.com/office/drawing/2014/main" id="{6BD7E0E0-1757-4AA8-A414-6C2139E46245}"/>
                </a:ext>
              </a:extLst>
            </p:cNvPr>
            <p:cNvPicPr>
              <a:picLocks noChangeAspect="1"/>
            </p:cNvPicPr>
            <p:nvPr/>
          </p:nvPicPr>
          <p:blipFill>
            <a:blip r:embed="rId6" cstate="print"/>
            <a:stretch>
              <a:fillRect/>
            </a:stretch>
          </p:blipFill>
          <p:spPr>
            <a:xfrm>
              <a:off x="8802201" y="85970"/>
              <a:ext cx="3381375" cy="3381375"/>
            </a:xfrm>
            <a:prstGeom prst="rect">
              <a:avLst/>
            </a:prstGeom>
          </p:spPr>
        </p:pic>
        <p:sp>
          <p:nvSpPr>
            <p:cNvPr id="29" name="Rectangle 28">
              <a:extLst>
                <a:ext uri="{FF2B5EF4-FFF2-40B4-BE49-F238E27FC236}">
                  <a16:creationId xmlns:a16="http://schemas.microsoft.com/office/drawing/2014/main" id="{C4138FB9-D6F5-4F49-9953-AB1AC6A743C6}"/>
                </a:ext>
              </a:extLst>
            </p:cNvPr>
            <p:cNvSpPr/>
            <p:nvPr/>
          </p:nvSpPr>
          <p:spPr>
            <a:xfrm>
              <a:off x="10190366" y="496452"/>
              <a:ext cx="2167601" cy="452057"/>
            </a:xfrm>
            <a:prstGeom prst="rect">
              <a:avLst/>
            </a:prstGeom>
          </p:spPr>
          <p:txBody>
            <a:bodyPr wrap="none">
              <a:spAutoFit/>
            </a:bodyPr>
            <a:lstStyle/>
            <a:p>
              <a:r>
                <a:rPr lang="en-US" b="1" dirty="0">
                  <a:latin typeface="Sylfaen" panose="010A0502050306030303" pitchFamily="18" charset="0"/>
                </a:rPr>
                <a:t>Increment borer</a:t>
              </a:r>
            </a:p>
          </p:txBody>
        </p:sp>
      </p:grpSp>
      <p:sp>
        <p:nvSpPr>
          <p:cNvPr id="13" name="Slide Number Placeholder 12">
            <a:extLst>
              <a:ext uri="{FF2B5EF4-FFF2-40B4-BE49-F238E27FC236}">
                <a16:creationId xmlns:a16="http://schemas.microsoft.com/office/drawing/2014/main" id="{D0B26499-0D0E-4F21-9D82-8BBA95DE01E0}"/>
              </a:ext>
            </a:extLst>
          </p:cNvPr>
          <p:cNvSpPr>
            <a:spLocks noGrp="1"/>
          </p:cNvSpPr>
          <p:nvPr>
            <p:ph type="sldNum" sz="quarter" idx="4294967295"/>
          </p:nvPr>
        </p:nvSpPr>
        <p:spPr>
          <a:xfrm>
            <a:off x="8610600" y="6356350"/>
            <a:ext cx="2743200" cy="365125"/>
          </a:xfrm>
        </p:spPr>
        <p:txBody>
          <a:bodyPr/>
          <a:lstStyle/>
          <a:p>
            <a:fld id="{814D1AE2-EAF3-7044-9213-B3D4FCF506E7}" type="slidenum">
              <a:rPr lang="en-GB" smtClean="0"/>
              <a:pPr/>
              <a:t>8</a:t>
            </a:fld>
            <a:endParaRPr lang="en-GB"/>
          </a:p>
        </p:txBody>
      </p:sp>
      <p:sp>
        <p:nvSpPr>
          <p:cNvPr id="14" name="TextBox 13">
            <a:extLst>
              <a:ext uri="{FF2B5EF4-FFF2-40B4-BE49-F238E27FC236}">
                <a16:creationId xmlns:a16="http://schemas.microsoft.com/office/drawing/2014/main" id="{DDF8BD03-364B-413C-80BB-AB085A38D7F7}"/>
              </a:ext>
            </a:extLst>
          </p:cNvPr>
          <p:cNvSpPr txBox="1"/>
          <p:nvPr/>
        </p:nvSpPr>
        <p:spPr>
          <a:xfrm>
            <a:off x="4666892" y="155275"/>
            <a:ext cx="2291012" cy="461665"/>
          </a:xfrm>
          <a:prstGeom prst="rect">
            <a:avLst/>
          </a:prstGeom>
          <a:noFill/>
        </p:spPr>
        <p:txBody>
          <a:bodyPr wrap="none" rtlCol="0">
            <a:spAutoFit/>
          </a:bodyPr>
          <a:lstStyle/>
          <a:p>
            <a:r>
              <a:rPr lang="en-US" sz="2400" b="1" dirty="0">
                <a:effectLst>
                  <a:outerShdw blurRad="38100" dist="38100" dir="2700000" algn="tl">
                    <a:srgbClr val="000000">
                      <a:alpha val="43137"/>
                    </a:srgbClr>
                  </a:outerShdw>
                </a:effectLst>
                <a:latin typeface="Sylfaen" panose="010A0502050306030303" pitchFamily="18" charset="0"/>
              </a:rPr>
              <a:t>Field equipment</a:t>
            </a:r>
          </a:p>
        </p:txBody>
      </p:sp>
      <p:grpSp>
        <p:nvGrpSpPr>
          <p:cNvPr id="19" name="Group 18">
            <a:extLst>
              <a:ext uri="{FF2B5EF4-FFF2-40B4-BE49-F238E27FC236}">
                <a16:creationId xmlns:a16="http://schemas.microsoft.com/office/drawing/2014/main" id="{EF5ACA5C-BC7D-457E-8E26-6DAA8131F7D0}"/>
              </a:ext>
            </a:extLst>
          </p:cNvPr>
          <p:cNvGrpSpPr/>
          <p:nvPr/>
        </p:nvGrpSpPr>
        <p:grpSpPr>
          <a:xfrm>
            <a:off x="1359626" y="1038691"/>
            <a:ext cx="1495541" cy="2332653"/>
            <a:chOff x="595221" y="871267"/>
            <a:chExt cx="1759790" cy="2824919"/>
          </a:xfrm>
        </p:grpSpPr>
        <p:grpSp>
          <p:nvGrpSpPr>
            <p:cNvPr id="27" name="Group 26">
              <a:extLst>
                <a:ext uri="{FF2B5EF4-FFF2-40B4-BE49-F238E27FC236}">
                  <a16:creationId xmlns:a16="http://schemas.microsoft.com/office/drawing/2014/main" id="{C406C69C-9995-410C-BE36-A0B5FB15D7C5}"/>
                </a:ext>
              </a:extLst>
            </p:cNvPr>
            <p:cNvGrpSpPr/>
            <p:nvPr/>
          </p:nvGrpSpPr>
          <p:grpSpPr>
            <a:xfrm>
              <a:off x="641109" y="1242204"/>
              <a:ext cx="1713902" cy="2453982"/>
              <a:chOff x="5454000" y="3409055"/>
              <a:chExt cx="2174694" cy="3090426"/>
            </a:xfrm>
          </p:grpSpPr>
          <p:pic>
            <p:nvPicPr>
              <p:cNvPr id="32" name="Picture 31">
                <a:extLst>
                  <a:ext uri="{FF2B5EF4-FFF2-40B4-BE49-F238E27FC236}">
                    <a16:creationId xmlns:a16="http://schemas.microsoft.com/office/drawing/2014/main" id="{3C5495BC-1FE7-4E1E-B82E-E7C39656E3E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rcRect l="28801"/>
              <a:stretch/>
            </p:blipFill>
            <p:spPr>
              <a:xfrm>
                <a:off x="5454000" y="3409055"/>
                <a:ext cx="2174694" cy="3090426"/>
              </a:xfrm>
              <a:prstGeom prst="rect">
                <a:avLst/>
              </a:prstGeom>
            </p:spPr>
          </p:pic>
          <p:pic>
            <p:nvPicPr>
              <p:cNvPr id="33" name="Picture 32">
                <a:extLst>
                  <a:ext uri="{FF2B5EF4-FFF2-40B4-BE49-F238E27FC236}">
                    <a16:creationId xmlns:a16="http://schemas.microsoft.com/office/drawing/2014/main" id="{D6EAD684-E047-4EF3-83FF-AF84E55CD71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18303" y="4364775"/>
                <a:ext cx="914399" cy="9144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grpSp>
        <p:sp>
          <p:nvSpPr>
            <p:cNvPr id="15" name="TextBox 14">
              <a:extLst>
                <a:ext uri="{FF2B5EF4-FFF2-40B4-BE49-F238E27FC236}">
                  <a16:creationId xmlns:a16="http://schemas.microsoft.com/office/drawing/2014/main" id="{F5492F41-D381-4F44-98E6-E1BC4F8676F8}"/>
                </a:ext>
              </a:extLst>
            </p:cNvPr>
            <p:cNvSpPr txBox="1"/>
            <p:nvPr/>
          </p:nvSpPr>
          <p:spPr>
            <a:xfrm>
              <a:off x="595221" y="871267"/>
              <a:ext cx="937838" cy="447273"/>
            </a:xfrm>
            <a:prstGeom prst="rect">
              <a:avLst/>
            </a:prstGeom>
            <a:noFill/>
          </p:spPr>
          <p:txBody>
            <a:bodyPr wrap="none" rtlCol="0">
              <a:spAutoFit/>
            </a:bodyPr>
            <a:lstStyle/>
            <a:p>
              <a:r>
                <a:rPr lang="en-US" b="1" dirty="0">
                  <a:latin typeface="Sylfaen" panose="010A0502050306030303" pitchFamily="18" charset="0"/>
                </a:rPr>
                <a:t>Tablet</a:t>
              </a:r>
            </a:p>
          </p:txBody>
        </p:sp>
      </p:grpSp>
    </p:spTree>
    <p:extLst>
      <p:ext uri="{BB962C8B-B14F-4D97-AF65-F5344CB8AC3E}">
        <p14:creationId xmlns:p14="http://schemas.microsoft.com/office/powerpoint/2010/main" val="3489826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8BCC16B4-57CA-C3A5-2DEF-1A35B92DFAE3}"/>
              </a:ext>
            </a:extLst>
          </p:cNvPr>
          <p:cNvGraphicFramePr/>
          <p:nvPr>
            <p:extLst>
              <p:ext uri="{D42A27DB-BD31-4B8C-83A1-F6EECF244321}">
                <p14:modId xmlns:p14="http://schemas.microsoft.com/office/powerpoint/2010/main" val="1508662097"/>
              </p:ext>
            </p:extLst>
          </p:nvPr>
        </p:nvGraphicFramePr>
        <p:xfrm>
          <a:off x="1740332" y="4838162"/>
          <a:ext cx="8294258" cy="15685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661CC24C-17DE-8DAA-649D-92CE047DB069}"/>
              </a:ext>
            </a:extLst>
          </p:cNvPr>
          <p:cNvSpPr txBox="1"/>
          <p:nvPr/>
        </p:nvSpPr>
        <p:spPr>
          <a:xfrm>
            <a:off x="4696179" y="179748"/>
            <a:ext cx="1774845" cy="461665"/>
          </a:xfrm>
          <a:prstGeom prst="rect">
            <a:avLst/>
          </a:prstGeom>
          <a:noFill/>
        </p:spPr>
        <p:txBody>
          <a:bodyPr wrap="none" rtlCol="0">
            <a:spAutoFit/>
          </a:bodyPr>
          <a:lstStyle/>
          <a:p>
            <a:r>
              <a:rPr lang="en-US" sz="2400" b="1" dirty="0">
                <a:effectLst>
                  <a:outerShdw blurRad="38100" dist="38100" dir="2700000" algn="tl">
                    <a:srgbClr val="000000">
                      <a:alpha val="43137"/>
                    </a:srgbClr>
                  </a:outerShdw>
                </a:effectLst>
                <a:latin typeface="Sylfaen" panose="010A0502050306030303" pitchFamily="18" charset="0"/>
              </a:rPr>
              <a:t>Field Works</a:t>
            </a:r>
          </a:p>
        </p:txBody>
      </p:sp>
      <p:graphicFrame>
        <p:nvGraphicFramePr>
          <p:cNvPr id="18" name="Table 17">
            <a:extLst>
              <a:ext uri="{FF2B5EF4-FFF2-40B4-BE49-F238E27FC236}">
                <a16:creationId xmlns:a16="http://schemas.microsoft.com/office/drawing/2014/main" id="{B6D5D252-7A1A-0416-2017-9CD906B772DC}"/>
              </a:ext>
            </a:extLst>
          </p:cNvPr>
          <p:cNvGraphicFramePr>
            <a:graphicFrameLocks noGrp="1"/>
          </p:cNvGraphicFramePr>
          <p:nvPr>
            <p:extLst>
              <p:ext uri="{D42A27DB-BD31-4B8C-83A1-F6EECF244321}">
                <p14:modId xmlns:p14="http://schemas.microsoft.com/office/powerpoint/2010/main" val="2011801315"/>
              </p:ext>
            </p:extLst>
          </p:nvPr>
        </p:nvGraphicFramePr>
        <p:xfrm>
          <a:off x="3691917" y="1237921"/>
          <a:ext cx="4456245" cy="911591"/>
        </p:xfrm>
        <a:graphic>
          <a:graphicData uri="http://schemas.openxmlformats.org/drawingml/2006/table">
            <a:tbl>
              <a:tblPr>
                <a:tableStyleId>{08FB837D-C827-4EFA-A057-4D05807E0F7C}</a:tableStyleId>
              </a:tblPr>
              <a:tblGrid>
                <a:gridCol w="2162590">
                  <a:extLst>
                    <a:ext uri="{9D8B030D-6E8A-4147-A177-3AD203B41FA5}">
                      <a16:colId xmlns:a16="http://schemas.microsoft.com/office/drawing/2014/main" val="3003402464"/>
                    </a:ext>
                  </a:extLst>
                </a:gridCol>
                <a:gridCol w="2293655">
                  <a:extLst>
                    <a:ext uri="{9D8B030D-6E8A-4147-A177-3AD203B41FA5}">
                      <a16:colId xmlns:a16="http://schemas.microsoft.com/office/drawing/2014/main" val="1619214048"/>
                    </a:ext>
                  </a:extLst>
                </a:gridCol>
              </a:tblGrid>
              <a:tr h="574440">
                <a:tc>
                  <a:txBody>
                    <a:bodyPr/>
                    <a:lstStyle/>
                    <a:p>
                      <a:pPr algn="ctr" fontAlgn="ctr"/>
                      <a:r>
                        <a:rPr lang="en-US" sz="1800" u="none" strike="noStrike" spc="600" dirty="0">
                          <a:effectLst>
                            <a:outerShdw blurRad="38100" dist="38100" dir="2700000" algn="tl">
                              <a:srgbClr val="000000">
                                <a:alpha val="43137"/>
                              </a:srgbClr>
                            </a:outerShdw>
                          </a:effectLst>
                          <a:latin typeface="Sylfaen" panose="010A0502050306030303" pitchFamily="18" charset="0"/>
                        </a:rPr>
                        <a:t>2019</a:t>
                      </a:r>
                    </a:p>
                  </a:txBody>
                  <a:tcPr marL="6350" marR="6350" marT="6350" marB="0" anchor="ctr"/>
                </a:tc>
                <a:tc>
                  <a:txBody>
                    <a:bodyPr/>
                    <a:lstStyle/>
                    <a:p>
                      <a:pPr algn="ctr" fontAlgn="ctr"/>
                      <a:r>
                        <a:rPr lang="en-US" sz="1600" u="none" strike="noStrike" dirty="0">
                          <a:effectLst/>
                          <a:latin typeface="Sylfaen" panose="010A0502050306030303" pitchFamily="18" charset="0"/>
                        </a:rPr>
                        <a:t>Number of clusters</a:t>
                      </a:r>
                    </a:p>
                  </a:txBody>
                  <a:tcPr marL="6350" marR="6350" marT="6350" marB="0" anchor="ctr"/>
                </a:tc>
                <a:extLst>
                  <a:ext uri="{0D108BD9-81ED-4DB2-BD59-A6C34878D82A}">
                    <a16:rowId xmlns:a16="http://schemas.microsoft.com/office/drawing/2014/main" val="400941747"/>
                  </a:ext>
                </a:extLst>
              </a:tr>
              <a:tr h="337151">
                <a:tc gridSpan="2">
                  <a:txBody>
                    <a:bodyPr/>
                    <a:lstStyle/>
                    <a:p>
                      <a:pPr algn="ctr" fontAlgn="ctr"/>
                      <a:r>
                        <a:rPr lang="en-US" sz="1800" u="none" strike="noStrike" dirty="0">
                          <a:effectLst/>
                          <a:latin typeface="Sylfaen" panose="010A0502050306030303" pitchFamily="18" charset="0"/>
                        </a:rPr>
                        <a:t>Total</a:t>
                      </a:r>
                      <a:r>
                        <a:rPr lang="ka-GE" sz="1800" u="none" strike="noStrike" dirty="0">
                          <a:effectLst/>
                          <a:latin typeface="+mj-lt"/>
                        </a:rPr>
                        <a:t>:</a:t>
                      </a:r>
                      <a:r>
                        <a:rPr lang="ka-GE" sz="2000" u="none" strike="noStrike" dirty="0">
                          <a:effectLst/>
                          <a:latin typeface="+mj-lt"/>
                        </a:rPr>
                        <a:t>  </a:t>
                      </a:r>
                      <a:r>
                        <a:rPr lang="en-US" sz="2000" b="1" u="none" strike="noStrike" dirty="0">
                          <a:effectLst/>
                          <a:latin typeface="Sylfaen" panose="010A0502050306030303" pitchFamily="18" charset="0"/>
                        </a:rPr>
                        <a:t>441</a:t>
                      </a:r>
                      <a:endParaRPr lang="en-US" sz="1800" b="1" i="1" u="none" strike="noStrike" dirty="0">
                        <a:solidFill>
                          <a:srgbClr val="000000"/>
                        </a:solidFill>
                        <a:effectLst/>
                        <a:latin typeface="Sylfaen" panose="010A0502050306030303" pitchFamily="18" charset="0"/>
                      </a:endParaRPr>
                    </a:p>
                  </a:txBody>
                  <a:tcPr marL="6350" marR="6350" marT="6350" marB="0" anchor="ctr"/>
                </a:tc>
                <a:tc hMerge="1">
                  <a:txBody>
                    <a:bodyPr/>
                    <a:lstStyle/>
                    <a:p>
                      <a:pPr algn="ctr" fontAlgn="ctr"/>
                      <a:r>
                        <a:rPr lang="en-US" sz="2400" i="1" u="none" strike="noStrike" dirty="0">
                          <a:effectLst/>
                        </a:rPr>
                        <a:t>441</a:t>
                      </a:r>
                      <a:endParaRPr lang="en-US" sz="2400" b="1" i="1" u="none" strike="noStrike" dirty="0">
                        <a:solidFill>
                          <a:srgbClr val="000000"/>
                        </a:solidFill>
                        <a:effectLst/>
                        <a:latin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9218551"/>
                  </a:ext>
                </a:extLst>
              </a:tr>
            </a:tbl>
          </a:graphicData>
        </a:graphic>
      </p:graphicFrame>
      <p:graphicFrame>
        <p:nvGraphicFramePr>
          <p:cNvPr id="19" name="Table 18">
            <a:extLst>
              <a:ext uri="{FF2B5EF4-FFF2-40B4-BE49-F238E27FC236}">
                <a16:creationId xmlns:a16="http://schemas.microsoft.com/office/drawing/2014/main" id="{8F958C41-089F-1733-DF09-19800692F10D}"/>
              </a:ext>
            </a:extLst>
          </p:cNvPr>
          <p:cNvGraphicFramePr>
            <a:graphicFrameLocks noGrp="1"/>
          </p:cNvGraphicFramePr>
          <p:nvPr>
            <p:extLst>
              <p:ext uri="{D42A27DB-BD31-4B8C-83A1-F6EECF244321}">
                <p14:modId xmlns:p14="http://schemas.microsoft.com/office/powerpoint/2010/main" val="3567362835"/>
              </p:ext>
            </p:extLst>
          </p:nvPr>
        </p:nvGraphicFramePr>
        <p:xfrm>
          <a:off x="3693121" y="2328871"/>
          <a:ext cx="4465674" cy="848758"/>
        </p:xfrm>
        <a:graphic>
          <a:graphicData uri="http://schemas.openxmlformats.org/drawingml/2006/table">
            <a:tbl>
              <a:tblPr>
                <a:tableStyleId>{08FB837D-C827-4EFA-A057-4D05807E0F7C}</a:tableStyleId>
              </a:tblPr>
              <a:tblGrid>
                <a:gridCol w="2137919">
                  <a:extLst>
                    <a:ext uri="{9D8B030D-6E8A-4147-A177-3AD203B41FA5}">
                      <a16:colId xmlns:a16="http://schemas.microsoft.com/office/drawing/2014/main" val="3003402464"/>
                    </a:ext>
                  </a:extLst>
                </a:gridCol>
                <a:gridCol w="2327755">
                  <a:extLst>
                    <a:ext uri="{9D8B030D-6E8A-4147-A177-3AD203B41FA5}">
                      <a16:colId xmlns:a16="http://schemas.microsoft.com/office/drawing/2014/main" val="1619214048"/>
                    </a:ext>
                  </a:extLst>
                </a:gridCol>
              </a:tblGrid>
              <a:tr h="554437">
                <a:tc>
                  <a:txBody>
                    <a:bodyPr/>
                    <a:lstStyle/>
                    <a:p>
                      <a:pPr algn="ctr" fontAlgn="ctr"/>
                      <a:r>
                        <a:rPr lang="ka-GE" sz="1800" u="none" strike="noStrike" spc="600" dirty="0">
                          <a:effectLst>
                            <a:outerShdw blurRad="38100" dist="38100" dir="2700000" algn="tl">
                              <a:srgbClr val="000000">
                                <a:alpha val="43137"/>
                              </a:srgbClr>
                            </a:outerShdw>
                          </a:effectLst>
                          <a:latin typeface="+mj-lt"/>
                        </a:rPr>
                        <a:t>2020</a:t>
                      </a:r>
                      <a:endParaRPr lang="ka-GE" sz="1800" b="1" i="0" u="none" strike="noStrike" spc="600" dirty="0">
                        <a:solidFill>
                          <a:srgbClr val="000000"/>
                        </a:solidFill>
                        <a:effectLst>
                          <a:outerShdw blurRad="38100" dist="38100" dir="2700000" algn="tl">
                            <a:srgbClr val="000000">
                              <a:alpha val="43137"/>
                            </a:srgbClr>
                          </a:outerShdw>
                        </a:effectLst>
                        <a:latin typeface="+mj-lt"/>
                      </a:endParaRPr>
                    </a:p>
                  </a:txBody>
                  <a:tcPr marL="6350" marR="6350" marT="6350" marB="0" anchor="ctr"/>
                </a:tc>
                <a:tc>
                  <a:txBody>
                    <a:bodyPr/>
                    <a:lstStyle/>
                    <a:p>
                      <a:pPr algn="ctr" fontAlgn="ctr"/>
                      <a:r>
                        <a:rPr lang="en-US" sz="1600" u="none" strike="noStrike" dirty="0">
                          <a:effectLst/>
                          <a:latin typeface="Sylfaen" panose="010A0502050306030303" pitchFamily="18" charset="0"/>
                        </a:rPr>
                        <a:t>Number of clusters</a:t>
                      </a:r>
                    </a:p>
                  </a:txBody>
                  <a:tcPr marL="6350" marR="6350" marT="6350" marB="0" anchor="ctr"/>
                </a:tc>
                <a:extLst>
                  <a:ext uri="{0D108BD9-81ED-4DB2-BD59-A6C34878D82A}">
                    <a16:rowId xmlns:a16="http://schemas.microsoft.com/office/drawing/2014/main" val="400941747"/>
                  </a:ext>
                </a:extLst>
              </a:tr>
              <a:tr h="294321">
                <a:tc gridSpan="2">
                  <a:txBody>
                    <a:bodyPr/>
                    <a:lstStyle/>
                    <a:p>
                      <a:pPr algn="ctr" fontAlgn="ctr"/>
                      <a:r>
                        <a:rPr kumimoji="0" lang="en-US" sz="1800" b="0" i="0" u="none" strike="noStrike" kern="1200" cap="none" spc="0" normalizeH="0" baseline="0" noProof="0" dirty="0">
                          <a:ln>
                            <a:noFill/>
                          </a:ln>
                          <a:solidFill>
                            <a:prstClr val="black"/>
                          </a:solidFill>
                          <a:effectLst/>
                          <a:uLnTx/>
                          <a:uFillTx/>
                          <a:latin typeface="Sylfaen" panose="010A0502050306030303" pitchFamily="18" charset="0"/>
                          <a:ea typeface="+mn-ea"/>
                          <a:cs typeface="+mn-cs"/>
                        </a:rPr>
                        <a:t>Total</a:t>
                      </a:r>
                      <a:r>
                        <a:rPr lang="ka-GE" sz="1800" u="none" strike="noStrike" dirty="0">
                          <a:effectLst/>
                          <a:latin typeface="+mj-lt"/>
                        </a:rPr>
                        <a:t>:  </a:t>
                      </a:r>
                      <a:r>
                        <a:rPr lang="en-US" sz="1800" b="1" u="none" strike="noStrike" dirty="0">
                          <a:effectLst/>
                          <a:latin typeface="Sylfaen" panose="010A0502050306030303" pitchFamily="18" charset="0"/>
                        </a:rPr>
                        <a:t>871</a:t>
                      </a:r>
                      <a:endParaRPr lang="en-US" sz="1800" b="1" i="1" u="none" strike="noStrike" dirty="0">
                        <a:solidFill>
                          <a:srgbClr val="000000"/>
                        </a:solidFill>
                        <a:effectLst/>
                        <a:latin typeface="Sylfaen" panose="010A0502050306030303" pitchFamily="18" charset="0"/>
                      </a:endParaRPr>
                    </a:p>
                  </a:txBody>
                  <a:tcPr marL="6350" marR="6350" marT="6350" marB="0" anchor="ctr"/>
                </a:tc>
                <a:tc hMerge="1">
                  <a:txBody>
                    <a:bodyPr/>
                    <a:lstStyle/>
                    <a:p>
                      <a:pPr algn="ctr" fontAlgn="ctr"/>
                      <a:r>
                        <a:rPr lang="en-US" sz="2400" i="1" u="none" strike="noStrike" dirty="0">
                          <a:effectLst/>
                        </a:rPr>
                        <a:t>441</a:t>
                      </a:r>
                      <a:endParaRPr lang="en-US" sz="2400" b="1" i="1" u="none" strike="noStrike" dirty="0">
                        <a:solidFill>
                          <a:srgbClr val="000000"/>
                        </a:solidFill>
                        <a:effectLst/>
                        <a:latin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9218551"/>
                  </a:ext>
                </a:extLst>
              </a:tr>
            </a:tbl>
          </a:graphicData>
        </a:graphic>
      </p:graphicFrame>
      <p:graphicFrame>
        <p:nvGraphicFramePr>
          <p:cNvPr id="20" name="Table 19">
            <a:extLst>
              <a:ext uri="{FF2B5EF4-FFF2-40B4-BE49-F238E27FC236}">
                <a16:creationId xmlns:a16="http://schemas.microsoft.com/office/drawing/2014/main" id="{3B13CF59-FD98-E6D2-D1F9-499B8C9BA773}"/>
              </a:ext>
            </a:extLst>
          </p:cNvPr>
          <p:cNvGraphicFramePr>
            <a:graphicFrameLocks noGrp="1"/>
          </p:cNvGraphicFramePr>
          <p:nvPr>
            <p:extLst>
              <p:ext uri="{D42A27DB-BD31-4B8C-83A1-F6EECF244321}">
                <p14:modId xmlns:p14="http://schemas.microsoft.com/office/powerpoint/2010/main" val="1184683834"/>
              </p:ext>
            </p:extLst>
          </p:nvPr>
        </p:nvGraphicFramePr>
        <p:xfrm>
          <a:off x="3702638" y="3316864"/>
          <a:ext cx="4437839" cy="924789"/>
        </p:xfrm>
        <a:graphic>
          <a:graphicData uri="http://schemas.openxmlformats.org/drawingml/2006/table">
            <a:tbl>
              <a:tblPr>
                <a:tableStyleId>{08FB837D-C827-4EFA-A057-4D05807E0F7C}</a:tableStyleId>
              </a:tblPr>
              <a:tblGrid>
                <a:gridCol w="2153657">
                  <a:extLst>
                    <a:ext uri="{9D8B030D-6E8A-4147-A177-3AD203B41FA5}">
                      <a16:colId xmlns:a16="http://schemas.microsoft.com/office/drawing/2014/main" val="3003402464"/>
                    </a:ext>
                  </a:extLst>
                </a:gridCol>
                <a:gridCol w="2284182">
                  <a:extLst>
                    <a:ext uri="{9D8B030D-6E8A-4147-A177-3AD203B41FA5}">
                      <a16:colId xmlns:a16="http://schemas.microsoft.com/office/drawing/2014/main" val="1619214048"/>
                    </a:ext>
                  </a:extLst>
                </a:gridCol>
              </a:tblGrid>
              <a:tr h="565756">
                <a:tc>
                  <a:txBody>
                    <a:bodyPr/>
                    <a:lstStyle/>
                    <a:p>
                      <a:pPr algn="ctr" fontAlgn="ctr"/>
                      <a:r>
                        <a:rPr lang="ka-GE" sz="1800" u="none" strike="noStrike" spc="600" dirty="0">
                          <a:effectLst>
                            <a:outerShdw blurRad="38100" dist="38100" dir="2700000" algn="tl">
                              <a:srgbClr val="000000">
                                <a:alpha val="43137"/>
                              </a:srgbClr>
                            </a:outerShdw>
                          </a:effectLst>
                          <a:latin typeface="+mj-lt"/>
                        </a:rPr>
                        <a:t>2021</a:t>
                      </a:r>
                      <a:endParaRPr lang="ka-GE" sz="1800" b="1" i="0" u="none" strike="noStrike" spc="600" dirty="0">
                        <a:solidFill>
                          <a:srgbClr val="000000"/>
                        </a:solidFill>
                        <a:effectLst>
                          <a:outerShdw blurRad="38100" dist="38100" dir="2700000" algn="tl">
                            <a:srgbClr val="000000">
                              <a:alpha val="43137"/>
                            </a:srgbClr>
                          </a:outerShdw>
                        </a:effectLst>
                        <a:latin typeface="+mj-lt"/>
                      </a:endParaRPr>
                    </a:p>
                  </a:txBody>
                  <a:tcPr marL="6350" marR="6350" marT="635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ylfaen" panose="010A0502050306030303" pitchFamily="18" charset="0"/>
                          <a:ea typeface="+mn-ea"/>
                          <a:cs typeface="+mn-cs"/>
                        </a:rPr>
                        <a:t>Number of clusters</a:t>
                      </a:r>
                    </a:p>
                  </a:txBody>
                  <a:tcPr marL="6350" marR="6350" marT="6350" marB="0" anchor="ctr"/>
                </a:tc>
                <a:extLst>
                  <a:ext uri="{0D108BD9-81ED-4DB2-BD59-A6C34878D82A}">
                    <a16:rowId xmlns:a16="http://schemas.microsoft.com/office/drawing/2014/main" val="400941747"/>
                  </a:ext>
                </a:extLst>
              </a:tr>
              <a:tr h="359033">
                <a:tc gridSpan="2">
                  <a:txBody>
                    <a:bodyPr/>
                    <a:lstStyle/>
                    <a:p>
                      <a:pPr algn="ctr" fontAlgn="ctr"/>
                      <a:r>
                        <a:rPr kumimoji="0" lang="en-US" sz="1800" b="0" i="0" u="none" strike="noStrike" kern="1200" cap="none" spc="0" normalizeH="0" baseline="0" noProof="0" dirty="0">
                          <a:ln>
                            <a:noFill/>
                          </a:ln>
                          <a:solidFill>
                            <a:prstClr val="black"/>
                          </a:solidFill>
                          <a:effectLst/>
                          <a:uLnTx/>
                          <a:uFillTx/>
                          <a:latin typeface="Sylfaen" panose="010A0502050306030303" pitchFamily="18" charset="0"/>
                          <a:ea typeface="+mn-ea"/>
                          <a:cs typeface="+mn-cs"/>
                        </a:rPr>
                        <a:t>Total</a:t>
                      </a:r>
                      <a:r>
                        <a:rPr lang="ka-GE" sz="1800" u="none" strike="noStrike" dirty="0">
                          <a:effectLst/>
                          <a:latin typeface="+mj-lt"/>
                        </a:rPr>
                        <a:t>:  </a:t>
                      </a:r>
                      <a:r>
                        <a:rPr lang="en-US" sz="1800" b="1" u="none" strike="noStrike" dirty="0">
                          <a:effectLst/>
                          <a:latin typeface="Sylfaen" panose="010A0502050306030303" pitchFamily="18" charset="0"/>
                        </a:rPr>
                        <a:t>707</a:t>
                      </a:r>
                      <a:endParaRPr lang="en-US" sz="2000" b="1" i="1" u="none" strike="noStrike" dirty="0">
                        <a:solidFill>
                          <a:srgbClr val="000000"/>
                        </a:solidFill>
                        <a:effectLst/>
                        <a:latin typeface="Sylfaen" panose="010A0502050306030303" pitchFamily="18" charset="0"/>
                      </a:endParaRPr>
                    </a:p>
                  </a:txBody>
                  <a:tcPr marL="6350" marR="6350" marT="6350" marB="0" anchor="ctr"/>
                </a:tc>
                <a:tc hMerge="1">
                  <a:txBody>
                    <a:bodyPr/>
                    <a:lstStyle/>
                    <a:p>
                      <a:pPr algn="ctr" fontAlgn="ctr"/>
                      <a:r>
                        <a:rPr lang="en-US" sz="2400" i="1" u="none" strike="noStrike" dirty="0">
                          <a:effectLst/>
                        </a:rPr>
                        <a:t>441</a:t>
                      </a:r>
                      <a:endParaRPr lang="en-US" sz="2400" b="1" i="1" u="none" strike="noStrike" dirty="0">
                        <a:solidFill>
                          <a:srgbClr val="000000"/>
                        </a:solidFill>
                        <a:effectLst/>
                        <a:latin typeface="Times New Roman" panose="02020603050405020304" pitchFamily="18"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9218551"/>
                  </a:ext>
                </a:extLst>
              </a:tr>
            </a:tbl>
          </a:graphicData>
        </a:graphic>
      </p:graphicFrame>
    </p:spTree>
    <p:extLst>
      <p:ext uri="{BB962C8B-B14F-4D97-AF65-F5344CB8AC3E}">
        <p14:creationId xmlns:p14="http://schemas.microsoft.com/office/powerpoint/2010/main" val="25856581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1252</Words>
  <Application>Microsoft Office PowerPoint</Application>
  <PresentationFormat>Widescreen</PresentationFormat>
  <Paragraphs>188</Paragraphs>
  <Slides>22</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BPGDejaVuSans</vt:lpstr>
      <vt:lpstr>Calibri</vt:lpstr>
      <vt:lpstr>Calibri Light</vt:lpstr>
      <vt:lpstr>Sylfaen</vt:lpstr>
      <vt:lpstr>Times New Roman</vt:lpstr>
      <vt:lpstr>Wingdings</vt:lpstr>
      <vt:lpstr>Office Theme</vt:lpstr>
      <vt:lpstr>               Georgian National Forest Inventory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საქართველოს ტყის ეროვნული აღრიცხვა</dc:title>
  <dc:creator>Zura Janiashvili</dc:creator>
  <cp:lastModifiedBy>Halyna Semytska</cp:lastModifiedBy>
  <cp:revision>175</cp:revision>
  <dcterms:created xsi:type="dcterms:W3CDTF">2019-10-24T12:55:29Z</dcterms:created>
  <dcterms:modified xsi:type="dcterms:W3CDTF">2023-10-30T19:08:26Z</dcterms:modified>
</cp:coreProperties>
</file>